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07" r:id="rId3"/>
    <p:sldId id="349" r:id="rId4"/>
    <p:sldId id="402" r:id="rId5"/>
    <p:sldId id="403" r:id="rId6"/>
    <p:sldId id="404" r:id="rId7"/>
    <p:sldId id="406" r:id="rId8"/>
    <p:sldId id="407" r:id="rId9"/>
    <p:sldId id="410" r:id="rId10"/>
    <p:sldId id="413" r:id="rId11"/>
    <p:sldId id="439" r:id="rId12"/>
    <p:sldId id="415" r:id="rId13"/>
    <p:sldId id="416" r:id="rId14"/>
    <p:sldId id="418" r:id="rId15"/>
    <p:sldId id="419" r:id="rId16"/>
    <p:sldId id="420" r:id="rId17"/>
    <p:sldId id="421" r:id="rId18"/>
    <p:sldId id="426" r:id="rId19"/>
    <p:sldId id="427" r:id="rId20"/>
    <p:sldId id="428" r:id="rId21"/>
    <p:sldId id="433" r:id="rId22"/>
    <p:sldId id="434" r:id="rId23"/>
    <p:sldId id="436" r:id="rId24"/>
    <p:sldId id="437"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B3F337A-63BE-FF44-8193-23367903B7EA}">
          <p14:sldIdLst>
            <p14:sldId id="256"/>
            <p14:sldId id="307"/>
            <p14:sldId id="349"/>
            <p14:sldId id="402"/>
            <p14:sldId id="403"/>
            <p14:sldId id="404"/>
            <p14:sldId id="406"/>
            <p14:sldId id="407"/>
            <p14:sldId id="410"/>
            <p14:sldId id="413"/>
            <p14:sldId id="439"/>
            <p14:sldId id="415"/>
            <p14:sldId id="416"/>
            <p14:sldId id="418"/>
            <p14:sldId id="419"/>
            <p14:sldId id="420"/>
            <p14:sldId id="421"/>
            <p14:sldId id="426"/>
            <p14:sldId id="427"/>
            <p14:sldId id="428"/>
            <p14:sldId id="433"/>
            <p14:sldId id="434"/>
            <p14:sldId id="436"/>
            <p14:sldId id="4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7D0EA-3727-EE29-A6EE-3E64BA42C64D}" name="MATEKA Victoria" initials="VM" userId="S::mateka@wien.kwt.or.at::4e5e1e91-5a2f-4aad-9e65-ec3fcb9b96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2D2"/>
    <a:srgbClr val="C1E0E5"/>
    <a:srgbClr val="CCE6EA"/>
    <a:srgbClr val="FFFFFF"/>
    <a:srgbClr val="A1D2D8"/>
    <a:srgbClr val="F2F2F2"/>
    <a:srgbClr val="98B9CE"/>
    <a:srgbClr val="C3D7E3"/>
    <a:srgbClr val="B6C0D8"/>
    <a:srgbClr val="8D9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8"/>
    <p:restoredTop sz="95033" autoAdjust="0"/>
  </p:normalViewPr>
  <p:slideViewPr>
    <p:cSldViewPr snapToGrid="0">
      <p:cViewPr>
        <p:scale>
          <a:sx n="53" d="100"/>
          <a:sy n="53" d="100"/>
        </p:scale>
        <p:origin x="828" y="17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pattFill prst="pct30">
              <a:fgClr>
                <a:schemeClr val="accent1"/>
              </a:fgClr>
              <a:bgClr>
                <a:schemeClr val="bg1"/>
              </a:bgClr>
            </a:pattFill>
          </c:spPr>
          <c:dPt>
            <c:idx val="0"/>
            <c:bubble3D val="0"/>
            <c:spPr>
              <a:pattFill prst="pct90">
                <a:fgClr>
                  <a:srgbClr val="773E8F"/>
                </a:fgClr>
                <a:bgClr>
                  <a:schemeClr val="bg1"/>
                </a:bgClr>
              </a:pattFill>
              <a:ln w="19050">
                <a:solidFill>
                  <a:schemeClr val="lt1"/>
                </a:solidFill>
              </a:ln>
              <a:effectLst/>
            </c:spPr>
            <c:extLst>
              <c:ext xmlns:c16="http://schemas.microsoft.com/office/drawing/2014/chart" uri="{C3380CC4-5D6E-409C-BE32-E72D297353CC}">
                <c16:uniqueId val="{00000001-A4E9-F443-B009-786156D60668}"/>
              </c:ext>
            </c:extLst>
          </c:dPt>
          <c:dPt>
            <c:idx val="1"/>
            <c:bubble3D val="0"/>
            <c:spPr>
              <a:pattFill prst="pct50">
                <a:fgClr>
                  <a:srgbClr val="8063A3"/>
                </a:fgClr>
                <a:bgClr>
                  <a:schemeClr val="bg1"/>
                </a:bgClr>
              </a:pattFill>
              <a:ln w="19050">
                <a:solidFill>
                  <a:schemeClr val="lt1"/>
                </a:solidFill>
              </a:ln>
              <a:effectLst/>
            </c:spPr>
            <c:extLst>
              <c:ext xmlns:c16="http://schemas.microsoft.com/office/drawing/2014/chart" uri="{C3380CC4-5D6E-409C-BE32-E72D297353CC}">
                <c16:uniqueId val="{00000003-A4E9-F443-B009-786156D60668}"/>
              </c:ext>
            </c:extLst>
          </c:dPt>
          <c:dPt>
            <c:idx val="2"/>
            <c:bubble3D val="0"/>
            <c:spPr>
              <a:pattFill prst="pct50">
                <a:fgClr>
                  <a:srgbClr val="8D9CC3"/>
                </a:fgClr>
                <a:bgClr>
                  <a:schemeClr val="bg1"/>
                </a:bgClr>
              </a:pattFill>
              <a:ln w="19050">
                <a:solidFill>
                  <a:schemeClr val="lt1"/>
                </a:solidFill>
              </a:ln>
              <a:effectLst/>
            </c:spPr>
            <c:extLst>
              <c:ext xmlns:c16="http://schemas.microsoft.com/office/drawing/2014/chart" uri="{C3380CC4-5D6E-409C-BE32-E72D297353CC}">
                <c16:uniqueId val="{00000005-A4E9-F443-B009-786156D60668}"/>
              </c:ext>
            </c:extLst>
          </c:dPt>
          <c:dPt>
            <c:idx val="3"/>
            <c:bubble3D val="0"/>
            <c:spPr>
              <a:pattFill prst="pct50">
                <a:fgClr>
                  <a:srgbClr val="95B6CA"/>
                </a:fgClr>
                <a:bgClr>
                  <a:schemeClr val="bg1"/>
                </a:bgClr>
              </a:pattFill>
              <a:ln w="19050">
                <a:solidFill>
                  <a:schemeClr val="lt1"/>
                </a:solidFill>
              </a:ln>
              <a:effectLst/>
            </c:spPr>
            <c:extLst>
              <c:ext xmlns:c16="http://schemas.microsoft.com/office/drawing/2014/chart" uri="{C3380CC4-5D6E-409C-BE32-E72D297353CC}">
                <c16:uniqueId val="{00000007-A4E9-F443-B009-786156D60668}"/>
              </c:ext>
            </c:extLst>
          </c:dPt>
          <c:dPt>
            <c:idx val="4"/>
            <c:bubble3D val="0"/>
            <c:spPr>
              <a:pattFill prst="pct50">
                <a:fgClr>
                  <a:srgbClr val="9BCACF"/>
                </a:fgClr>
                <a:bgClr>
                  <a:schemeClr val="bg1"/>
                </a:bgClr>
              </a:pattFill>
              <a:ln w="19050">
                <a:solidFill>
                  <a:schemeClr val="lt1"/>
                </a:solidFill>
              </a:ln>
              <a:effectLst/>
            </c:spPr>
            <c:extLst>
              <c:ext xmlns:c16="http://schemas.microsoft.com/office/drawing/2014/chart" uri="{C3380CC4-5D6E-409C-BE32-E72D297353CC}">
                <c16:uniqueId val="{00000009-A4E9-F443-B009-786156D60668}"/>
              </c:ext>
            </c:extLst>
          </c:dPt>
          <c:dLbls>
            <c:dLbl>
              <c:idx val="0"/>
              <c:layout>
                <c:manualLayout>
                  <c:x val="-0.21398176291793314"/>
                  <c:y val="0.13528147670065832"/>
                </c:manualLayout>
              </c:layout>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773E8F"/>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1580547112462006"/>
                      <c:h val="0.11803278688524591"/>
                    </c:manualLayout>
                  </c15:layout>
                </c:ext>
                <c:ext xmlns:c16="http://schemas.microsoft.com/office/drawing/2014/chart" uri="{C3380CC4-5D6E-409C-BE32-E72D297353CC}">
                  <c16:uniqueId val="{00000001-A4E9-F443-B009-786156D60668}"/>
                </c:ext>
              </c:extLst>
            </c:dLbl>
            <c:dLbl>
              <c:idx val="1"/>
              <c:layout>
                <c:manualLayout>
                  <c:x val="4.376899696048632E-2"/>
                  <c:y val="-0.221639344262295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9-F443-B009-786156D60668}"/>
                </c:ext>
              </c:extLst>
            </c:dLbl>
            <c:dLbl>
              <c:idx val="2"/>
              <c:layout>
                <c:manualLayout>
                  <c:x val="0.20858358662613982"/>
                  <c:y val="7.1069575319478509E-3"/>
                </c:manualLayout>
              </c:layout>
              <c:tx>
                <c:rich>
                  <a:bodyPr/>
                  <a:lstStyle/>
                  <a:p>
                    <a:r>
                      <a:rPr lang="en-US" dirty="0" err="1"/>
                      <a:t>KÖSt</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4E9-F443-B009-786156D60668}"/>
                </c:ext>
              </c:extLst>
            </c:dLbl>
            <c:dLbl>
              <c:idx val="3"/>
              <c:layout>
                <c:manualLayout>
                  <c:x val="0.14617906804202666"/>
                  <c:y val="8.1745604750225895E-2"/>
                </c:manualLayout>
              </c:layout>
              <c:tx>
                <c:rich>
                  <a:bodyPr/>
                  <a:lstStyle/>
                  <a:p>
                    <a:r>
                      <a:rPr lang="en-US" dirty="0" err="1"/>
                      <a:t>KESt</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E9-F443-B009-786156D60668}"/>
                </c:ext>
              </c:extLst>
            </c:dLbl>
            <c:dLbl>
              <c:idx val="4"/>
              <c:layout>
                <c:manualLayout>
                  <c:x val="0.15036833161812221"/>
                  <c:y val="0.194227442881115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9-F443-B009-786156D60668}"/>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USt</c:v>
                </c:pt>
                <c:pt idx="1">
                  <c:v>ESt und LSt</c:v>
                </c:pt>
                <c:pt idx="2">
                  <c:v>KöSt</c:v>
                </c:pt>
                <c:pt idx="3">
                  <c:v>KeSt</c:v>
                </c:pt>
                <c:pt idx="4">
                  <c:v>Sonstige Steuern </c:v>
                </c:pt>
              </c:strCache>
            </c:strRef>
          </c:cat>
          <c:val>
            <c:numRef>
              <c:f>Tabelle1!$B$2:$B$6</c:f>
              <c:numCache>
                <c:formatCode>General</c:formatCode>
                <c:ptCount val="5"/>
                <c:pt idx="0">
                  <c:v>37000</c:v>
                </c:pt>
                <c:pt idx="1">
                  <c:v>37000</c:v>
                </c:pt>
                <c:pt idx="2">
                  <c:v>13500</c:v>
                </c:pt>
                <c:pt idx="3">
                  <c:v>5050</c:v>
                </c:pt>
                <c:pt idx="4">
                  <c:v>14679</c:v>
                </c:pt>
              </c:numCache>
            </c:numRef>
          </c:val>
          <c:extLst>
            <c:ext xmlns:c16="http://schemas.microsoft.com/office/drawing/2014/chart" uri="{C3380CC4-5D6E-409C-BE32-E72D297353CC}">
              <c16:uniqueId val="{0000000A-A4E9-F443-B009-786156D606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pattFill prst="pct30">
              <a:fgClr>
                <a:schemeClr val="accent1"/>
              </a:fgClr>
              <a:bgClr>
                <a:schemeClr val="bg1"/>
              </a:bgClr>
            </a:pattFill>
          </c:spPr>
          <c:dPt>
            <c:idx val="0"/>
            <c:bubble3D val="0"/>
            <c:spPr>
              <a:pattFill prst="pct50">
                <a:fgClr>
                  <a:srgbClr val="773E8F"/>
                </a:fgClr>
                <a:bgClr>
                  <a:schemeClr val="bg1"/>
                </a:bgClr>
              </a:pattFill>
              <a:ln w="19050">
                <a:solidFill>
                  <a:schemeClr val="lt1"/>
                </a:solidFill>
              </a:ln>
              <a:effectLst/>
            </c:spPr>
            <c:extLst>
              <c:ext xmlns:c16="http://schemas.microsoft.com/office/drawing/2014/chart" uri="{C3380CC4-5D6E-409C-BE32-E72D297353CC}">
                <c16:uniqueId val="{00000001-A4E9-F443-B009-786156D60668}"/>
              </c:ext>
            </c:extLst>
          </c:dPt>
          <c:dPt>
            <c:idx val="1"/>
            <c:bubble3D val="0"/>
            <c:spPr>
              <a:pattFill prst="pct90">
                <a:fgClr>
                  <a:srgbClr val="8063A3"/>
                </a:fgClr>
                <a:bgClr>
                  <a:schemeClr val="bg1"/>
                </a:bgClr>
              </a:pattFill>
              <a:ln w="19050">
                <a:solidFill>
                  <a:schemeClr val="lt1"/>
                </a:solidFill>
              </a:ln>
              <a:effectLst/>
            </c:spPr>
            <c:extLst>
              <c:ext xmlns:c16="http://schemas.microsoft.com/office/drawing/2014/chart" uri="{C3380CC4-5D6E-409C-BE32-E72D297353CC}">
                <c16:uniqueId val="{00000003-A4E9-F443-B009-786156D60668}"/>
              </c:ext>
            </c:extLst>
          </c:dPt>
          <c:dPt>
            <c:idx val="2"/>
            <c:bubble3D val="0"/>
            <c:spPr>
              <a:pattFill prst="pct50">
                <a:fgClr>
                  <a:srgbClr val="8D9CC3"/>
                </a:fgClr>
                <a:bgClr>
                  <a:schemeClr val="bg1"/>
                </a:bgClr>
              </a:pattFill>
              <a:ln w="19050">
                <a:solidFill>
                  <a:schemeClr val="lt1"/>
                </a:solidFill>
              </a:ln>
              <a:effectLst/>
            </c:spPr>
            <c:extLst>
              <c:ext xmlns:c16="http://schemas.microsoft.com/office/drawing/2014/chart" uri="{C3380CC4-5D6E-409C-BE32-E72D297353CC}">
                <c16:uniqueId val="{00000005-A4E9-F443-B009-786156D60668}"/>
              </c:ext>
            </c:extLst>
          </c:dPt>
          <c:dPt>
            <c:idx val="3"/>
            <c:bubble3D val="0"/>
            <c:spPr>
              <a:pattFill prst="pct50">
                <a:fgClr>
                  <a:srgbClr val="95B6CA"/>
                </a:fgClr>
                <a:bgClr>
                  <a:schemeClr val="bg1"/>
                </a:bgClr>
              </a:pattFill>
              <a:ln w="19050">
                <a:solidFill>
                  <a:schemeClr val="lt1"/>
                </a:solidFill>
              </a:ln>
              <a:effectLst/>
            </c:spPr>
            <c:extLst>
              <c:ext xmlns:c16="http://schemas.microsoft.com/office/drawing/2014/chart" uri="{C3380CC4-5D6E-409C-BE32-E72D297353CC}">
                <c16:uniqueId val="{00000007-A4E9-F443-B009-786156D60668}"/>
              </c:ext>
            </c:extLst>
          </c:dPt>
          <c:dPt>
            <c:idx val="4"/>
            <c:bubble3D val="0"/>
            <c:spPr>
              <a:pattFill prst="pct50">
                <a:fgClr>
                  <a:srgbClr val="9BCACF"/>
                </a:fgClr>
                <a:bgClr>
                  <a:schemeClr val="bg1"/>
                </a:bgClr>
              </a:pattFill>
              <a:ln w="19050">
                <a:solidFill>
                  <a:schemeClr val="lt1"/>
                </a:solidFill>
              </a:ln>
              <a:effectLst/>
            </c:spPr>
            <c:extLst>
              <c:ext xmlns:c16="http://schemas.microsoft.com/office/drawing/2014/chart" uri="{C3380CC4-5D6E-409C-BE32-E72D297353CC}">
                <c16:uniqueId val="{00000009-A4E9-F443-B009-786156D60668}"/>
              </c:ext>
            </c:extLst>
          </c:dPt>
          <c:dLbls>
            <c:dLbl>
              <c:idx val="0"/>
              <c:layout>
                <c:manualLayout>
                  <c:x val="-0.18480243161094226"/>
                  <c:y val="0.13790442752033044"/>
                </c:manualLayout>
              </c:layout>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rgbClr val="7F7F7F"/>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7416413373860182"/>
                      <c:h val="0.11803278688524591"/>
                    </c:manualLayout>
                  </c15:layout>
                </c:ext>
                <c:ext xmlns:c16="http://schemas.microsoft.com/office/drawing/2014/chart" uri="{C3380CC4-5D6E-409C-BE32-E72D297353CC}">
                  <c16:uniqueId val="{00000001-A4E9-F443-B009-786156D60668}"/>
                </c:ext>
              </c:extLst>
            </c:dLbl>
            <c:dLbl>
              <c:idx val="1"/>
              <c:layout>
                <c:manualLayout>
                  <c:x val="5.8358662613981774E-2"/>
                  <c:y val="-0.20983606557377057"/>
                </c:manualLayout>
              </c:layout>
              <c:spPr>
                <a:solidFill>
                  <a:schemeClr val="bg1"/>
                </a:solidFill>
                <a:ln>
                  <a:no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rgbClr val="8063A3"/>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7794528875379942"/>
                      <c:h val="0.13219672131147542"/>
                    </c:manualLayout>
                  </c15:layout>
                </c:ext>
                <c:ext xmlns:c16="http://schemas.microsoft.com/office/drawing/2014/chart" uri="{C3380CC4-5D6E-409C-BE32-E72D297353CC}">
                  <c16:uniqueId val="{00000003-A4E9-F443-B009-786156D60668}"/>
                </c:ext>
              </c:extLst>
            </c:dLbl>
            <c:dLbl>
              <c:idx val="2"/>
              <c:layout>
                <c:manualLayout>
                  <c:x val="0.20858358662613982"/>
                  <c:y val="7.1069575319478509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E9-F443-B009-786156D60668}"/>
                </c:ext>
              </c:extLst>
            </c:dLbl>
            <c:dLbl>
              <c:idx val="3"/>
              <c:layout>
                <c:manualLayout>
                  <c:x val="0.14617906804202666"/>
                  <c:y val="8.174560475022589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E9-F443-B009-786156D60668}"/>
                </c:ext>
              </c:extLst>
            </c:dLbl>
            <c:dLbl>
              <c:idx val="4"/>
              <c:layout>
                <c:manualLayout>
                  <c:x val="0.15036833161812221"/>
                  <c:y val="0.194227442881115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9-F443-B009-786156D60668}"/>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USt</c:v>
                </c:pt>
                <c:pt idx="1">
                  <c:v>ESt und LSt</c:v>
                </c:pt>
                <c:pt idx="2">
                  <c:v>KöSt</c:v>
                </c:pt>
                <c:pt idx="3">
                  <c:v>KeSt</c:v>
                </c:pt>
                <c:pt idx="4">
                  <c:v>Sonstige Steuern </c:v>
                </c:pt>
              </c:strCache>
            </c:strRef>
          </c:cat>
          <c:val>
            <c:numRef>
              <c:f>Tabelle1!$B$2:$B$6</c:f>
              <c:numCache>
                <c:formatCode>General</c:formatCode>
                <c:ptCount val="5"/>
                <c:pt idx="0">
                  <c:v>37000</c:v>
                </c:pt>
                <c:pt idx="1">
                  <c:v>37000</c:v>
                </c:pt>
                <c:pt idx="2">
                  <c:v>13500</c:v>
                </c:pt>
                <c:pt idx="3">
                  <c:v>5050</c:v>
                </c:pt>
                <c:pt idx="4">
                  <c:v>14679</c:v>
                </c:pt>
              </c:numCache>
            </c:numRef>
          </c:val>
          <c:extLst>
            <c:ext xmlns:c16="http://schemas.microsoft.com/office/drawing/2014/chart" uri="{C3380CC4-5D6E-409C-BE32-E72D297353CC}">
              <c16:uniqueId val="{0000000A-A4E9-F443-B009-786156D606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pattFill prst="pct30">
              <a:fgClr>
                <a:schemeClr val="accent1"/>
              </a:fgClr>
              <a:bgClr>
                <a:schemeClr val="bg1"/>
              </a:bgClr>
            </a:pattFill>
          </c:spPr>
          <c:dPt>
            <c:idx val="0"/>
            <c:bubble3D val="0"/>
            <c:spPr>
              <a:pattFill prst="pct50">
                <a:fgClr>
                  <a:srgbClr val="773E8F"/>
                </a:fgClr>
                <a:bgClr>
                  <a:schemeClr val="bg1"/>
                </a:bgClr>
              </a:pattFill>
              <a:ln w="19050">
                <a:solidFill>
                  <a:schemeClr val="lt1"/>
                </a:solidFill>
              </a:ln>
              <a:effectLst/>
            </c:spPr>
            <c:extLst>
              <c:ext xmlns:c16="http://schemas.microsoft.com/office/drawing/2014/chart" uri="{C3380CC4-5D6E-409C-BE32-E72D297353CC}">
                <c16:uniqueId val="{00000001-A4E9-F443-B009-786156D60668}"/>
              </c:ext>
            </c:extLst>
          </c:dPt>
          <c:dPt>
            <c:idx val="1"/>
            <c:bubble3D val="0"/>
            <c:spPr>
              <a:pattFill prst="pct50">
                <a:fgClr>
                  <a:srgbClr val="8063A3"/>
                </a:fgClr>
                <a:bgClr>
                  <a:schemeClr val="bg1"/>
                </a:bgClr>
              </a:pattFill>
              <a:ln w="19050">
                <a:solidFill>
                  <a:schemeClr val="lt1"/>
                </a:solidFill>
              </a:ln>
              <a:effectLst/>
            </c:spPr>
            <c:extLst>
              <c:ext xmlns:c16="http://schemas.microsoft.com/office/drawing/2014/chart" uri="{C3380CC4-5D6E-409C-BE32-E72D297353CC}">
                <c16:uniqueId val="{00000003-A4E9-F443-B009-786156D60668}"/>
              </c:ext>
            </c:extLst>
          </c:dPt>
          <c:dPt>
            <c:idx val="2"/>
            <c:bubble3D val="0"/>
            <c:spPr>
              <a:pattFill prst="pct90">
                <a:fgClr>
                  <a:srgbClr val="8D9CC3"/>
                </a:fgClr>
                <a:bgClr>
                  <a:schemeClr val="bg1"/>
                </a:bgClr>
              </a:pattFill>
              <a:ln w="19050">
                <a:solidFill>
                  <a:schemeClr val="lt1"/>
                </a:solidFill>
              </a:ln>
              <a:effectLst/>
            </c:spPr>
            <c:extLst>
              <c:ext xmlns:c16="http://schemas.microsoft.com/office/drawing/2014/chart" uri="{C3380CC4-5D6E-409C-BE32-E72D297353CC}">
                <c16:uniqueId val="{00000005-A4E9-F443-B009-786156D60668}"/>
              </c:ext>
            </c:extLst>
          </c:dPt>
          <c:dPt>
            <c:idx val="3"/>
            <c:bubble3D val="0"/>
            <c:spPr>
              <a:pattFill prst="pct50">
                <a:fgClr>
                  <a:srgbClr val="95B6CA"/>
                </a:fgClr>
                <a:bgClr>
                  <a:schemeClr val="bg1"/>
                </a:bgClr>
              </a:pattFill>
              <a:ln w="19050">
                <a:solidFill>
                  <a:schemeClr val="lt1"/>
                </a:solidFill>
              </a:ln>
              <a:effectLst/>
            </c:spPr>
            <c:extLst>
              <c:ext xmlns:c16="http://schemas.microsoft.com/office/drawing/2014/chart" uri="{C3380CC4-5D6E-409C-BE32-E72D297353CC}">
                <c16:uniqueId val="{00000007-A4E9-F443-B009-786156D60668}"/>
              </c:ext>
            </c:extLst>
          </c:dPt>
          <c:dPt>
            <c:idx val="4"/>
            <c:bubble3D val="0"/>
            <c:spPr>
              <a:pattFill prst="pct50">
                <a:fgClr>
                  <a:srgbClr val="9BCACF"/>
                </a:fgClr>
                <a:bgClr>
                  <a:schemeClr val="bg1"/>
                </a:bgClr>
              </a:pattFill>
              <a:ln w="19050">
                <a:solidFill>
                  <a:schemeClr val="lt1"/>
                </a:solidFill>
              </a:ln>
              <a:effectLst/>
            </c:spPr>
            <c:extLst>
              <c:ext xmlns:c16="http://schemas.microsoft.com/office/drawing/2014/chart" uri="{C3380CC4-5D6E-409C-BE32-E72D297353CC}">
                <c16:uniqueId val="{00000009-A4E9-F443-B009-786156D60668}"/>
              </c:ext>
            </c:extLst>
          </c:dPt>
          <c:dLbls>
            <c:dLbl>
              <c:idx val="0"/>
              <c:layout>
                <c:manualLayout>
                  <c:x val="-0.18480243161094226"/>
                  <c:y val="0.13790442752033044"/>
                </c:manualLayout>
              </c:layout>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rgbClr val="7F7F7F"/>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7416413373860182"/>
                      <c:h val="0.11803278688524591"/>
                    </c:manualLayout>
                  </c15:layout>
                </c:ext>
                <c:ext xmlns:c16="http://schemas.microsoft.com/office/drawing/2014/chart" uri="{C3380CC4-5D6E-409C-BE32-E72D297353CC}">
                  <c16:uniqueId val="{00000001-A4E9-F443-B009-786156D60668}"/>
                </c:ext>
              </c:extLst>
            </c:dLbl>
            <c:dLbl>
              <c:idx val="1"/>
              <c:layout>
                <c:manualLayout>
                  <c:x val="4.376899696048632E-2"/>
                  <c:y val="-0.221639344262295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9-F443-B009-786156D60668}"/>
                </c:ext>
              </c:extLst>
            </c:dLbl>
            <c:dLbl>
              <c:idx val="2"/>
              <c:layout>
                <c:manualLayout>
                  <c:x val="0.18913079482086018"/>
                  <c:y val="1.3664334581128082E-2"/>
                </c:manualLayout>
              </c:layout>
              <c:tx>
                <c:rich>
                  <a:bodyPr rot="0" spcFirstLastPara="1" vertOverflow="ellipsis" vert="horz" wrap="square" lIns="38100" tIns="19050" rIns="38100" bIns="19050" anchor="ctr" anchorCtr="0">
                    <a:noAutofit/>
                  </a:bodyPr>
                  <a:lstStyle/>
                  <a:p>
                    <a:pPr algn="ctr">
                      <a:defRPr lang="en-US" sz="1600" b="1"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r>
                      <a:rPr lang="en-US" b="1" dirty="0" err="1">
                        <a:solidFill>
                          <a:srgbClr val="8D9CC3"/>
                        </a:solidFill>
                      </a:rPr>
                      <a:t>KÖSt</a:t>
                    </a:r>
                    <a:endParaRPr lang="en-US" dirty="0"/>
                  </a:p>
                </c:rich>
              </c:tx>
              <c:spPr>
                <a:solidFill>
                  <a:schemeClr val="bg1"/>
                </a:solidFill>
                <a:ln>
                  <a:solidFill>
                    <a:srgbClr val="8D9CC3"/>
                  </a:solid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chemeClr val="bg1"/>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4216422947131607"/>
                      <c:h val="9.2327868852459027E-2"/>
                    </c:manualLayout>
                  </c15:layout>
                  <c15:showDataLabelsRange val="0"/>
                </c:ext>
                <c:ext xmlns:c16="http://schemas.microsoft.com/office/drawing/2014/chart" uri="{C3380CC4-5D6E-409C-BE32-E72D297353CC}">
                  <c16:uniqueId val="{00000005-A4E9-F443-B009-786156D60668}"/>
                </c:ext>
              </c:extLst>
            </c:dLbl>
            <c:dLbl>
              <c:idx val="3"/>
              <c:layout>
                <c:manualLayout>
                  <c:x val="0.14617906804202666"/>
                  <c:y val="8.1745604750225895E-2"/>
                </c:manualLayout>
              </c:layout>
              <c:tx>
                <c:rich>
                  <a:bodyPr/>
                  <a:lstStyle/>
                  <a:p>
                    <a:r>
                      <a:rPr lang="en-US" dirty="0" err="1"/>
                      <a:t>KESt</a:t>
                    </a:r>
                    <a:endParaRPr lang="en-US" dirty="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E9-F443-B009-786156D60668}"/>
                </c:ext>
              </c:extLst>
            </c:dLbl>
            <c:dLbl>
              <c:idx val="4"/>
              <c:layout>
                <c:manualLayout>
                  <c:x val="0.15036833161812221"/>
                  <c:y val="0.194227442881115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9-F443-B009-786156D60668}"/>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USt</c:v>
                </c:pt>
                <c:pt idx="1">
                  <c:v>ESt und LSt</c:v>
                </c:pt>
                <c:pt idx="2">
                  <c:v>KöSt</c:v>
                </c:pt>
                <c:pt idx="3">
                  <c:v>KeSt</c:v>
                </c:pt>
                <c:pt idx="4">
                  <c:v>Sonstige Steuern </c:v>
                </c:pt>
              </c:strCache>
            </c:strRef>
          </c:cat>
          <c:val>
            <c:numRef>
              <c:f>Tabelle1!$B$2:$B$6</c:f>
              <c:numCache>
                <c:formatCode>General</c:formatCode>
                <c:ptCount val="5"/>
                <c:pt idx="0">
                  <c:v>37000</c:v>
                </c:pt>
                <c:pt idx="1">
                  <c:v>37000</c:v>
                </c:pt>
                <c:pt idx="2">
                  <c:v>13500</c:v>
                </c:pt>
                <c:pt idx="3">
                  <c:v>5050</c:v>
                </c:pt>
                <c:pt idx="4">
                  <c:v>14679</c:v>
                </c:pt>
              </c:numCache>
            </c:numRef>
          </c:val>
          <c:extLst>
            <c:ext xmlns:c16="http://schemas.microsoft.com/office/drawing/2014/chart" uri="{C3380CC4-5D6E-409C-BE32-E72D297353CC}">
              <c16:uniqueId val="{0000000A-A4E9-F443-B009-786156D606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pattFill prst="pct30">
              <a:fgClr>
                <a:schemeClr val="accent1"/>
              </a:fgClr>
              <a:bgClr>
                <a:schemeClr val="bg1"/>
              </a:bgClr>
            </a:pattFill>
          </c:spPr>
          <c:dPt>
            <c:idx val="0"/>
            <c:bubble3D val="0"/>
            <c:spPr>
              <a:pattFill prst="pct50">
                <a:fgClr>
                  <a:srgbClr val="773E8F"/>
                </a:fgClr>
                <a:bgClr>
                  <a:schemeClr val="bg1"/>
                </a:bgClr>
              </a:pattFill>
              <a:ln w="19050">
                <a:solidFill>
                  <a:schemeClr val="lt1"/>
                </a:solidFill>
              </a:ln>
              <a:effectLst/>
            </c:spPr>
            <c:extLst>
              <c:ext xmlns:c16="http://schemas.microsoft.com/office/drawing/2014/chart" uri="{C3380CC4-5D6E-409C-BE32-E72D297353CC}">
                <c16:uniqueId val="{00000001-A4E9-F443-B009-786156D60668}"/>
              </c:ext>
            </c:extLst>
          </c:dPt>
          <c:dPt>
            <c:idx val="1"/>
            <c:bubble3D val="0"/>
            <c:spPr>
              <a:pattFill prst="pct50">
                <a:fgClr>
                  <a:srgbClr val="8063A3"/>
                </a:fgClr>
                <a:bgClr>
                  <a:schemeClr val="bg1"/>
                </a:bgClr>
              </a:pattFill>
              <a:ln w="19050">
                <a:solidFill>
                  <a:schemeClr val="lt1"/>
                </a:solidFill>
              </a:ln>
              <a:effectLst/>
            </c:spPr>
            <c:extLst>
              <c:ext xmlns:c16="http://schemas.microsoft.com/office/drawing/2014/chart" uri="{C3380CC4-5D6E-409C-BE32-E72D297353CC}">
                <c16:uniqueId val="{00000003-A4E9-F443-B009-786156D60668}"/>
              </c:ext>
            </c:extLst>
          </c:dPt>
          <c:dPt>
            <c:idx val="2"/>
            <c:bubble3D val="0"/>
            <c:spPr>
              <a:pattFill prst="pct50">
                <a:fgClr>
                  <a:srgbClr val="8D9CC3"/>
                </a:fgClr>
                <a:bgClr>
                  <a:schemeClr val="bg1"/>
                </a:bgClr>
              </a:pattFill>
              <a:ln w="19050">
                <a:solidFill>
                  <a:schemeClr val="lt1"/>
                </a:solidFill>
              </a:ln>
              <a:effectLst/>
            </c:spPr>
            <c:extLst>
              <c:ext xmlns:c16="http://schemas.microsoft.com/office/drawing/2014/chart" uri="{C3380CC4-5D6E-409C-BE32-E72D297353CC}">
                <c16:uniqueId val="{00000005-A4E9-F443-B009-786156D60668}"/>
              </c:ext>
            </c:extLst>
          </c:dPt>
          <c:dPt>
            <c:idx val="3"/>
            <c:bubble3D val="0"/>
            <c:spPr>
              <a:pattFill prst="pct90">
                <a:fgClr>
                  <a:srgbClr val="95B6CA"/>
                </a:fgClr>
                <a:bgClr>
                  <a:schemeClr val="bg1"/>
                </a:bgClr>
              </a:pattFill>
              <a:ln w="19050">
                <a:solidFill>
                  <a:schemeClr val="lt1"/>
                </a:solidFill>
              </a:ln>
              <a:effectLst/>
            </c:spPr>
            <c:extLst>
              <c:ext xmlns:c16="http://schemas.microsoft.com/office/drawing/2014/chart" uri="{C3380CC4-5D6E-409C-BE32-E72D297353CC}">
                <c16:uniqueId val="{00000007-A4E9-F443-B009-786156D60668}"/>
              </c:ext>
            </c:extLst>
          </c:dPt>
          <c:dPt>
            <c:idx val="4"/>
            <c:bubble3D val="0"/>
            <c:spPr>
              <a:pattFill prst="pct50">
                <a:fgClr>
                  <a:srgbClr val="9BCACF"/>
                </a:fgClr>
                <a:bgClr>
                  <a:schemeClr val="bg1"/>
                </a:bgClr>
              </a:pattFill>
              <a:ln w="19050">
                <a:solidFill>
                  <a:schemeClr val="lt1"/>
                </a:solidFill>
              </a:ln>
              <a:effectLst/>
            </c:spPr>
            <c:extLst>
              <c:ext xmlns:c16="http://schemas.microsoft.com/office/drawing/2014/chart" uri="{C3380CC4-5D6E-409C-BE32-E72D297353CC}">
                <c16:uniqueId val="{00000009-A4E9-F443-B009-786156D60668}"/>
              </c:ext>
            </c:extLst>
          </c:dPt>
          <c:dLbls>
            <c:dLbl>
              <c:idx val="0"/>
              <c:layout>
                <c:manualLayout>
                  <c:x val="-0.18480243161094226"/>
                  <c:y val="0.13790442752033044"/>
                </c:manualLayout>
              </c:layout>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rgbClr val="7F7F7F"/>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7416413373860182"/>
                      <c:h val="0.11803278688524591"/>
                    </c:manualLayout>
                  </c15:layout>
                </c:ext>
                <c:ext xmlns:c16="http://schemas.microsoft.com/office/drawing/2014/chart" uri="{C3380CC4-5D6E-409C-BE32-E72D297353CC}">
                  <c16:uniqueId val="{00000001-A4E9-F443-B009-786156D60668}"/>
                </c:ext>
              </c:extLst>
            </c:dLbl>
            <c:dLbl>
              <c:idx val="1"/>
              <c:layout>
                <c:manualLayout>
                  <c:x val="4.376899696048632E-2"/>
                  <c:y val="-0.221639344262295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9-F443-B009-786156D60668}"/>
                </c:ext>
              </c:extLst>
            </c:dLbl>
            <c:dLbl>
              <c:idx val="2"/>
              <c:layout>
                <c:manualLayout>
                  <c:x val="0.18913079482086018"/>
                  <c:y val="1.3664334581128082E-2"/>
                </c:manualLayout>
              </c:layout>
              <c:tx>
                <c:rich>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r>
                      <a:rPr lang="en-US" b="0" dirty="0" err="1">
                        <a:solidFill>
                          <a:schemeClr val="tx1">
                            <a:lumMod val="50000"/>
                            <a:lumOff val="50000"/>
                          </a:schemeClr>
                        </a:solidFill>
                      </a:rPr>
                      <a:t>KÖSt</a:t>
                    </a:r>
                    <a:endParaRPr lang="en-US" dirty="0"/>
                  </a:p>
                </c:rich>
              </c:tx>
              <c:spPr>
                <a:noFill/>
                <a:ln>
                  <a:noFill/>
                </a:ln>
                <a:effectLst/>
              </c:spPr>
              <c:txPr>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4216422947131607"/>
                      <c:h val="9.2327868852459027E-2"/>
                    </c:manualLayout>
                  </c15:layout>
                  <c15:showDataLabelsRange val="0"/>
                </c:ext>
                <c:ext xmlns:c16="http://schemas.microsoft.com/office/drawing/2014/chart" uri="{C3380CC4-5D6E-409C-BE32-E72D297353CC}">
                  <c16:uniqueId val="{00000005-A4E9-F443-B009-786156D60668}"/>
                </c:ext>
              </c:extLst>
            </c:dLbl>
            <c:dLbl>
              <c:idx val="3"/>
              <c:layout>
                <c:manualLayout>
                  <c:x val="0.16441615010889596"/>
                  <c:y val="9.354888343875048E-2"/>
                </c:manualLayout>
              </c:layout>
              <c:tx>
                <c:rich>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r>
                      <a:rPr lang="en-US" dirty="0" err="1"/>
                      <a:t>KESt</a:t>
                    </a:r>
                    <a:endParaRPr lang="en-US" dirty="0"/>
                  </a:p>
                </c:rich>
              </c:tx>
              <c:spPr>
                <a:solidFill>
                  <a:schemeClr val="bg1"/>
                </a:solidFill>
                <a:ln>
                  <a:noFill/>
                </a:ln>
                <a:effectLst/>
              </c:spPr>
              <c:txPr>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3193920972644377"/>
                      <c:h val="8.1836065573770489E-2"/>
                    </c:manualLayout>
                  </c15:layout>
                  <c15:showDataLabelsRange val="0"/>
                </c:ext>
                <c:ext xmlns:c16="http://schemas.microsoft.com/office/drawing/2014/chart" uri="{C3380CC4-5D6E-409C-BE32-E72D297353CC}">
                  <c16:uniqueId val="{00000007-A4E9-F443-B009-786156D60668}"/>
                </c:ext>
              </c:extLst>
            </c:dLbl>
            <c:dLbl>
              <c:idx val="4"/>
              <c:layout>
                <c:manualLayout>
                  <c:x val="0.15036833161812221"/>
                  <c:y val="0.194227442881115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9-F443-B009-786156D60668}"/>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USt</c:v>
                </c:pt>
                <c:pt idx="1">
                  <c:v>ESt und LSt</c:v>
                </c:pt>
                <c:pt idx="2">
                  <c:v>KöSt</c:v>
                </c:pt>
                <c:pt idx="3">
                  <c:v>KeSt</c:v>
                </c:pt>
                <c:pt idx="4">
                  <c:v>Sonstige Steuern </c:v>
                </c:pt>
              </c:strCache>
            </c:strRef>
          </c:cat>
          <c:val>
            <c:numRef>
              <c:f>Tabelle1!$B$2:$B$6</c:f>
              <c:numCache>
                <c:formatCode>General</c:formatCode>
                <c:ptCount val="5"/>
                <c:pt idx="0">
                  <c:v>37000</c:v>
                </c:pt>
                <c:pt idx="1">
                  <c:v>37000</c:v>
                </c:pt>
                <c:pt idx="2">
                  <c:v>13500</c:v>
                </c:pt>
                <c:pt idx="3">
                  <c:v>5050</c:v>
                </c:pt>
                <c:pt idx="4">
                  <c:v>14679</c:v>
                </c:pt>
              </c:numCache>
            </c:numRef>
          </c:val>
          <c:extLst>
            <c:ext xmlns:c16="http://schemas.microsoft.com/office/drawing/2014/chart" uri="{C3380CC4-5D6E-409C-BE32-E72D297353CC}">
              <c16:uniqueId val="{0000000A-A4E9-F443-B009-786156D606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pattFill prst="pct30">
              <a:fgClr>
                <a:schemeClr val="accent1"/>
              </a:fgClr>
              <a:bgClr>
                <a:schemeClr val="bg1"/>
              </a:bgClr>
            </a:pattFill>
          </c:spPr>
          <c:dPt>
            <c:idx val="0"/>
            <c:bubble3D val="0"/>
            <c:spPr>
              <a:pattFill prst="pct50">
                <a:fgClr>
                  <a:srgbClr val="773E8F"/>
                </a:fgClr>
                <a:bgClr>
                  <a:schemeClr val="bg1"/>
                </a:bgClr>
              </a:pattFill>
              <a:ln w="19050">
                <a:solidFill>
                  <a:schemeClr val="lt1"/>
                </a:solidFill>
              </a:ln>
              <a:effectLst/>
            </c:spPr>
            <c:extLst>
              <c:ext xmlns:c16="http://schemas.microsoft.com/office/drawing/2014/chart" uri="{C3380CC4-5D6E-409C-BE32-E72D297353CC}">
                <c16:uniqueId val="{00000001-A4E9-F443-B009-786156D60668}"/>
              </c:ext>
            </c:extLst>
          </c:dPt>
          <c:dPt>
            <c:idx val="1"/>
            <c:bubble3D val="0"/>
            <c:spPr>
              <a:pattFill prst="pct50">
                <a:fgClr>
                  <a:srgbClr val="8063A3"/>
                </a:fgClr>
                <a:bgClr>
                  <a:schemeClr val="bg1"/>
                </a:bgClr>
              </a:pattFill>
              <a:ln w="19050">
                <a:solidFill>
                  <a:schemeClr val="lt1"/>
                </a:solidFill>
              </a:ln>
              <a:effectLst/>
            </c:spPr>
            <c:extLst>
              <c:ext xmlns:c16="http://schemas.microsoft.com/office/drawing/2014/chart" uri="{C3380CC4-5D6E-409C-BE32-E72D297353CC}">
                <c16:uniqueId val="{00000003-A4E9-F443-B009-786156D60668}"/>
              </c:ext>
            </c:extLst>
          </c:dPt>
          <c:dPt>
            <c:idx val="2"/>
            <c:bubble3D val="0"/>
            <c:spPr>
              <a:pattFill prst="pct50">
                <a:fgClr>
                  <a:srgbClr val="8D9CC3"/>
                </a:fgClr>
                <a:bgClr>
                  <a:schemeClr val="bg1"/>
                </a:bgClr>
              </a:pattFill>
              <a:ln w="19050">
                <a:solidFill>
                  <a:schemeClr val="lt1"/>
                </a:solidFill>
              </a:ln>
              <a:effectLst/>
            </c:spPr>
            <c:extLst>
              <c:ext xmlns:c16="http://schemas.microsoft.com/office/drawing/2014/chart" uri="{C3380CC4-5D6E-409C-BE32-E72D297353CC}">
                <c16:uniqueId val="{00000005-A4E9-F443-B009-786156D60668}"/>
              </c:ext>
            </c:extLst>
          </c:dPt>
          <c:dPt>
            <c:idx val="3"/>
            <c:bubble3D val="0"/>
            <c:spPr>
              <a:pattFill prst="pct50">
                <a:fgClr>
                  <a:srgbClr val="95B6CA"/>
                </a:fgClr>
                <a:bgClr>
                  <a:schemeClr val="bg1"/>
                </a:bgClr>
              </a:pattFill>
              <a:ln w="19050">
                <a:solidFill>
                  <a:schemeClr val="lt1"/>
                </a:solidFill>
              </a:ln>
              <a:effectLst/>
            </c:spPr>
            <c:extLst>
              <c:ext xmlns:c16="http://schemas.microsoft.com/office/drawing/2014/chart" uri="{C3380CC4-5D6E-409C-BE32-E72D297353CC}">
                <c16:uniqueId val="{00000007-A4E9-F443-B009-786156D60668}"/>
              </c:ext>
            </c:extLst>
          </c:dPt>
          <c:dPt>
            <c:idx val="4"/>
            <c:bubble3D val="0"/>
            <c:spPr>
              <a:pattFill prst="pct90">
                <a:fgClr>
                  <a:srgbClr val="9BCACF"/>
                </a:fgClr>
                <a:bgClr>
                  <a:schemeClr val="bg1"/>
                </a:bgClr>
              </a:pattFill>
              <a:ln w="19050">
                <a:solidFill>
                  <a:schemeClr val="lt1"/>
                </a:solidFill>
              </a:ln>
              <a:effectLst/>
            </c:spPr>
            <c:extLst>
              <c:ext xmlns:c16="http://schemas.microsoft.com/office/drawing/2014/chart" uri="{C3380CC4-5D6E-409C-BE32-E72D297353CC}">
                <c16:uniqueId val="{00000009-A4E9-F443-B009-786156D60668}"/>
              </c:ext>
            </c:extLst>
          </c:dPt>
          <c:dLbls>
            <c:dLbl>
              <c:idx val="0"/>
              <c:layout>
                <c:manualLayout>
                  <c:x val="-0.18480243161094226"/>
                  <c:y val="0.13790442752033044"/>
                </c:manualLayout>
              </c:layout>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rgbClr val="7F7F7F"/>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27416413373860182"/>
                      <c:h val="0.11803278688524591"/>
                    </c:manualLayout>
                  </c15:layout>
                </c:ext>
                <c:ext xmlns:c16="http://schemas.microsoft.com/office/drawing/2014/chart" uri="{C3380CC4-5D6E-409C-BE32-E72D297353CC}">
                  <c16:uniqueId val="{00000001-A4E9-F443-B009-786156D60668}"/>
                </c:ext>
              </c:extLst>
            </c:dLbl>
            <c:dLbl>
              <c:idx val="1"/>
              <c:layout>
                <c:manualLayout>
                  <c:x val="4.376899696048632E-2"/>
                  <c:y val="-0.221639344262295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9-F443-B009-786156D60668}"/>
                </c:ext>
              </c:extLst>
            </c:dLbl>
            <c:dLbl>
              <c:idx val="2"/>
              <c:layout>
                <c:manualLayout>
                  <c:x val="0.18913079482086018"/>
                  <c:y val="1.3664334581128082E-2"/>
                </c:manualLayout>
              </c:layout>
              <c:tx>
                <c:rich>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r>
                      <a:rPr lang="en-US" b="0" dirty="0" err="1">
                        <a:solidFill>
                          <a:schemeClr val="tx1">
                            <a:lumMod val="50000"/>
                            <a:lumOff val="50000"/>
                          </a:schemeClr>
                        </a:solidFill>
                      </a:rPr>
                      <a:t>KÖSt</a:t>
                    </a:r>
                    <a:endParaRPr lang="en-US" dirty="0"/>
                  </a:p>
                </c:rich>
              </c:tx>
              <c:spPr>
                <a:noFill/>
                <a:ln>
                  <a:noFill/>
                </a:ln>
                <a:effectLst/>
              </c:spPr>
              <c:txPr>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4216422947131607"/>
                      <c:h val="9.2327868852459027E-2"/>
                    </c:manualLayout>
                  </c15:layout>
                  <c15:showDataLabelsRange val="0"/>
                </c:ext>
                <c:ext xmlns:c16="http://schemas.microsoft.com/office/drawing/2014/chart" uri="{C3380CC4-5D6E-409C-BE32-E72D297353CC}">
                  <c16:uniqueId val="{00000005-A4E9-F443-B009-786156D60668}"/>
                </c:ext>
              </c:extLst>
            </c:dLbl>
            <c:dLbl>
              <c:idx val="3"/>
              <c:layout>
                <c:manualLayout>
                  <c:x val="0.16441615010889596"/>
                  <c:y val="9.354888343875048E-2"/>
                </c:manualLayout>
              </c:layout>
              <c:tx>
                <c:rich>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r>
                      <a:rPr lang="en-US" dirty="0" err="1"/>
                      <a:t>KESt</a:t>
                    </a:r>
                    <a:endParaRPr lang="en-US" dirty="0"/>
                  </a:p>
                </c:rich>
              </c:tx>
              <c:spPr>
                <a:noFill/>
                <a:ln>
                  <a:noFill/>
                </a:ln>
                <a:effectLst/>
              </c:spPr>
              <c:txPr>
                <a:bodyPr rot="0" spcFirstLastPara="1" vertOverflow="ellipsis" vert="horz" wrap="square" lIns="38100" tIns="19050" rIns="38100" bIns="19050" anchor="ctr" anchorCtr="0">
                  <a:no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15:layout>
                    <c:manualLayout>
                      <c:w val="0.13193920972644377"/>
                      <c:h val="8.1836065573770489E-2"/>
                    </c:manualLayout>
                  </c15:layout>
                  <c15:showDataLabelsRange val="0"/>
                </c:ext>
                <c:ext xmlns:c16="http://schemas.microsoft.com/office/drawing/2014/chart" uri="{C3380CC4-5D6E-409C-BE32-E72D297353CC}">
                  <c16:uniqueId val="{00000007-A4E9-F443-B009-786156D60668}"/>
                </c:ext>
              </c:extLst>
            </c:dLbl>
            <c:dLbl>
              <c:idx val="4"/>
              <c:layout>
                <c:manualLayout>
                  <c:x val="0.15036833161812221"/>
                  <c:y val="0.19422744288111526"/>
                </c:manualLayout>
              </c:layout>
              <c:spPr>
                <a:solidFill>
                  <a:schemeClr val="bg1"/>
                </a:solid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9-F443-B009-786156D60668}"/>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defRPr>
                </a:pPr>
                <a:endParaRPr lang="de-DE"/>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Tabelle1!$A$2:$A$6</c:f>
              <c:strCache>
                <c:ptCount val="5"/>
                <c:pt idx="0">
                  <c:v>USt</c:v>
                </c:pt>
                <c:pt idx="1">
                  <c:v>ESt und LSt</c:v>
                </c:pt>
                <c:pt idx="2">
                  <c:v>KöSt</c:v>
                </c:pt>
                <c:pt idx="3">
                  <c:v>KeSt</c:v>
                </c:pt>
                <c:pt idx="4">
                  <c:v>Sonstige Steuern </c:v>
                </c:pt>
              </c:strCache>
            </c:strRef>
          </c:cat>
          <c:val>
            <c:numRef>
              <c:f>Tabelle1!$B$2:$B$6</c:f>
              <c:numCache>
                <c:formatCode>General</c:formatCode>
                <c:ptCount val="5"/>
                <c:pt idx="0">
                  <c:v>37000</c:v>
                </c:pt>
                <c:pt idx="1">
                  <c:v>37000</c:v>
                </c:pt>
                <c:pt idx="2">
                  <c:v>13500</c:v>
                </c:pt>
                <c:pt idx="3">
                  <c:v>5050</c:v>
                </c:pt>
                <c:pt idx="4">
                  <c:v>14679</c:v>
                </c:pt>
              </c:numCache>
            </c:numRef>
          </c:val>
          <c:extLst>
            <c:ext xmlns:c16="http://schemas.microsoft.com/office/drawing/2014/chart" uri="{C3380CC4-5D6E-409C-BE32-E72D297353CC}">
              <c16:uniqueId val="{0000000A-A4E9-F443-B009-786156D60668}"/>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743B0-8E9C-CC4B-8578-178110698085}" type="datetimeFigureOut">
              <a:rPr lang="de-DE" smtClean="0"/>
              <a:t>22.01.2025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FAD1E-CEFC-5344-BED9-237108A0A976}" type="slidenum">
              <a:rPr lang="de-DE" smtClean="0"/>
              <a:t>‹Nr.›</a:t>
            </a:fld>
            <a:endParaRPr lang="de-DE"/>
          </a:p>
        </p:txBody>
      </p:sp>
    </p:spTree>
    <p:extLst>
      <p:ext uri="{BB962C8B-B14F-4D97-AF65-F5344CB8AC3E}">
        <p14:creationId xmlns:p14="http://schemas.microsoft.com/office/powerpoint/2010/main" val="245515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ko.at/statistik/jahrbuch/budget-steuereinnahme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ko.at/statistik/jahrbuch/budget-steuereinnahmen.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mf.gv.at/themen/steuern/arbeitnehmerinnenveranlagung/steuertarif-steuerabsetzbetraege/steuertarif-steuerabsetzbetraege.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ko.at/statistik/jahrbuch/budget-steuereinnahmen.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bmf.gv.at/themen/steuern/arbeitnehmerinnenveranlagung/steuertarif-steuerabsetzbetraege/steuertarif-steuerabsetzbetraege.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C2FAD1E-CEFC-5344-BED9-237108A0A976}" type="slidenum">
              <a:rPr lang="de-DE" smtClean="0"/>
              <a:t>3</a:t>
            </a:fld>
            <a:endParaRPr lang="de-DE"/>
          </a:p>
        </p:txBody>
      </p:sp>
    </p:spTree>
    <p:extLst>
      <p:ext uri="{BB962C8B-B14F-4D97-AF65-F5344CB8AC3E}">
        <p14:creationId xmlns:p14="http://schemas.microsoft.com/office/powerpoint/2010/main" val="165018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 </a:t>
            </a:r>
            <a:r>
              <a:rPr lang="de-AT" dirty="0">
                <a:hlinkClick r:id="rId3"/>
              </a:rPr>
              <a:t>Bundeshaushalt (wko.at)</a:t>
            </a:r>
            <a:endParaRPr lang="de-AT" dirty="0"/>
          </a:p>
          <a:p>
            <a:endParaRPr lang="de-DE" dirty="0"/>
          </a:p>
        </p:txBody>
      </p:sp>
      <p:sp>
        <p:nvSpPr>
          <p:cNvPr id="4" name="Foliennummernplatzhalter 3"/>
          <p:cNvSpPr>
            <a:spLocks noGrp="1"/>
          </p:cNvSpPr>
          <p:nvPr>
            <p:ph type="sldNum" sz="quarter" idx="5"/>
          </p:nvPr>
        </p:nvSpPr>
        <p:spPr/>
        <p:txBody>
          <a:bodyPr/>
          <a:lstStyle/>
          <a:p>
            <a:fld id="{FC2FAD1E-CEFC-5344-BED9-237108A0A976}" type="slidenum">
              <a:rPr lang="de-DE" smtClean="0"/>
              <a:t>9</a:t>
            </a:fld>
            <a:endParaRPr lang="de-DE"/>
          </a:p>
        </p:txBody>
      </p:sp>
    </p:spTree>
    <p:extLst>
      <p:ext uri="{BB962C8B-B14F-4D97-AF65-F5344CB8AC3E}">
        <p14:creationId xmlns:p14="http://schemas.microsoft.com/office/powerpoint/2010/main" val="305184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de-AT" dirty="0"/>
              <a:t>Der Fahrradhändler kauf bei Produzenten ein Fahrrad und bezahlt dafür 420 Euro an den Produzenten. </a:t>
            </a:r>
          </a:p>
          <a:p>
            <a:pPr marL="228600" indent="-228600">
              <a:buAutoNum type="arabicPeriod"/>
            </a:pPr>
            <a:r>
              <a:rPr lang="de-AT" dirty="0"/>
              <a:t>Davon müssen 20 % </a:t>
            </a:r>
            <a:r>
              <a:rPr lang="de-AT" dirty="0" err="1"/>
              <a:t>USt</a:t>
            </a:r>
            <a:r>
              <a:rPr lang="de-AT" dirty="0"/>
              <a:t> an das Finanzamt abgeliefert werden (macht das verkaufende Unternehmen, in unserem Fall also der Produzent) </a:t>
            </a:r>
          </a:p>
          <a:p>
            <a:pPr marL="228600" indent="-228600">
              <a:buAutoNum type="arabicPeriod"/>
            </a:pPr>
            <a:r>
              <a:rPr lang="de-AT" dirty="0"/>
              <a:t>Der Fahrradhändler verkauft das Rad an eine Kundin um 600 Euro. Die Kundin zahlt den Bruttopreis (inkl. 20% </a:t>
            </a:r>
            <a:r>
              <a:rPr lang="de-AT" dirty="0" err="1"/>
              <a:t>Ust</a:t>
            </a:r>
            <a:r>
              <a:rPr lang="de-AT" dirty="0"/>
              <a:t>) von 600 Euro. </a:t>
            </a:r>
          </a:p>
          <a:p>
            <a:pPr marL="228600" indent="-228600">
              <a:buAutoNum type="arabicPeriod"/>
            </a:pPr>
            <a:r>
              <a:rPr lang="de-AT" dirty="0"/>
              <a:t>Die </a:t>
            </a:r>
            <a:r>
              <a:rPr lang="de-AT" dirty="0" err="1"/>
              <a:t>USt</a:t>
            </a:r>
            <a:r>
              <a:rPr lang="de-AT" dirty="0"/>
              <a:t> muss vom verkaufenden Unternehmen (in diesem Fall dem Fahrradhändler) an das Finanzamt abgeliefert werden. </a:t>
            </a:r>
          </a:p>
          <a:p>
            <a:pPr marL="228600" indent="-228600">
              <a:buAutoNum type="arabicPeriod"/>
            </a:pPr>
            <a:r>
              <a:rPr lang="de-AT" dirty="0"/>
              <a:t>Damit wäre das Fahrrad allerdings doppelt besteuert und der Fahrradhändler, der ja kein Endkonsument ist, hätte die </a:t>
            </a:r>
            <a:r>
              <a:rPr lang="de-AT" dirty="0" err="1"/>
              <a:t>Ust</a:t>
            </a:r>
            <a:r>
              <a:rPr lang="de-AT" dirty="0"/>
              <a:t> gezahlt die allerdings Endkonsumentinnen besteuern will. Daher gibt es die sogenannte Vorsteuer, mit der das Unternehmen die gezahlte Umsatzsteuer wieder vom Finanzamt zurückfordern kann. </a:t>
            </a:r>
          </a:p>
          <a:p>
            <a:pPr marL="228600" indent="-228600">
              <a:buAutoNum type="arabicPeriod"/>
            </a:pPr>
            <a:r>
              <a:rPr lang="de-AT" dirty="0"/>
              <a:t>Insgesamt bleiben dem Finanzamt die 100 Euro Umsatzsteuer, mit der die Endkonsumentin besteuert werden soll.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AT" sz="1200" dirty="0">
                <a:solidFill>
                  <a:schemeClr val="tx1"/>
                </a:solidFill>
              </a:rPr>
              <a:t>Endkonsumentinnen und -</a:t>
            </a:r>
            <a:r>
              <a:rPr lang="de-AT" sz="1200" dirty="0" err="1">
                <a:solidFill>
                  <a:schemeClr val="tx1"/>
                </a:solidFill>
              </a:rPr>
              <a:t>konsumenten</a:t>
            </a:r>
            <a:r>
              <a:rPr lang="de-AT" sz="1200" dirty="0">
                <a:solidFill>
                  <a:schemeClr val="tx1"/>
                </a:solidFill>
              </a:rPr>
              <a:t> können die bezahlte Steuer nicht zurückfordern</a:t>
            </a:r>
          </a:p>
        </p:txBody>
      </p:sp>
      <p:sp>
        <p:nvSpPr>
          <p:cNvPr id="4" name="Foliennummernplatzhalter 3"/>
          <p:cNvSpPr>
            <a:spLocks noGrp="1"/>
          </p:cNvSpPr>
          <p:nvPr>
            <p:ph type="sldNum" sz="quarter" idx="5"/>
          </p:nvPr>
        </p:nvSpPr>
        <p:spPr/>
        <p:txBody>
          <a:bodyPr/>
          <a:lstStyle/>
          <a:p>
            <a:fld id="{FC2FAD1E-CEFC-5344-BED9-237108A0A976}" type="slidenum">
              <a:rPr lang="de-DE" smtClean="0"/>
              <a:t>13</a:t>
            </a:fld>
            <a:endParaRPr lang="de-DE"/>
          </a:p>
        </p:txBody>
      </p:sp>
    </p:spTree>
    <p:extLst>
      <p:ext uri="{BB962C8B-B14F-4D97-AF65-F5344CB8AC3E}">
        <p14:creationId xmlns:p14="http://schemas.microsoft.com/office/powerpoint/2010/main" val="34397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 </a:t>
            </a:r>
            <a:r>
              <a:rPr lang="de-AT" dirty="0">
                <a:hlinkClick r:id="rId3"/>
              </a:rPr>
              <a:t>Bundeshaushalt (wko.at)</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Steuersatz: </a:t>
            </a:r>
            <a:r>
              <a:rPr lang="de-AT"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https://www.bmf.gv.at/themen/steuern/arbeitnehmerinnenveranlagung/steuertarif-steuerabsetzbetraege/steuertarif-steuerabsetzbetraege.html</a:t>
            </a:r>
            <a:r>
              <a:rPr lang="de-AT"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fld id="{FC2FAD1E-CEFC-5344-BED9-237108A0A976}" type="slidenum">
              <a:rPr lang="de-DE" smtClean="0"/>
              <a:t>14</a:t>
            </a:fld>
            <a:endParaRPr lang="de-DE"/>
          </a:p>
        </p:txBody>
      </p:sp>
    </p:spTree>
    <p:extLst>
      <p:ext uri="{BB962C8B-B14F-4D97-AF65-F5344CB8AC3E}">
        <p14:creationId xmlns:p14="http://schemas.microsoft.com/office/powerpoint/2010/main" val="85568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Quelle: </a:t>
            </a:r>
            <a:r>
              <a:rPr lang="de-AT" dirty="0">
                <a:hlinkClick r:id="rId3"/>
              </a:rPr>
              <a:t>Bundeshaushalt (wko.at)</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Steuersatz: </a:t>
            </a:r>
            <a:r>
              <a:rPr lang="de-AT"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https://www.bmf.gv.at/themen/steuern/arbeitnehmerinnenveranlagung/steuertarif-steuerabsetzbetraege/steuertarif-steuerabsetzbetraege.html</a:t>
            </a:r>
            <a:r>
              <a:rPr lang="de-AT" sz="1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FC2FAD1E-CEFC-5344-BED9-237108A0A976}" type="slidenum">
              <a:rPr lang="de-DE" smtClean="0"/>
              <a:t>21</a:t>
            </a:fld>
            <a:endParaRPr lang="de-DE"/>
          </a:p>
        </p:txBody>
      </p:sp>
    </p:spTree>
    <p:extLst>
      <p:ext uri="{BB962C8B-B14F-4D97-AF65-F5344CB8AC3E}">
        <p14:creationId xmlns:p14="http://schemas.microsoft.com/office/powerpoint/2010/main" val="40379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effectLst/>
                <a:latin typeface="Calibri" panose="020F0502020204030204" pitchFamily="34" charset="0"/>
                <a:ea typeface="Calibri" panose="020F0502020204030204" pitchFamily="34" charset="0"/>
                <a:cs typeface="Times New Roman" panose="02020603050405020304" pitchFamily="18" charset="0"/>
              </a:rPr>
              <a:t>www.bmf.gv.at</a:t>
            </a:r>
            <a:r>
              <a:rPr lang="de-AT" sz="1200" dirty="0">
                <a:effectLst/>
                <a:latin typeface="Calibri" panose="020F0502020204030204" pitchFamily="34" charset="0"/>
                <a:ea typeface="Calibri" panose="020F0502020204030204" pitchFamily="34" charset="0"/>
                <a:cs typeface="Times New Roman" panose="02020603050405020304" pitchFamily="18" charset="0"/>
              </a:rPr>
              <a:t>/</a:t>
            </a:r>
            <a:r>
              <a:rPr lang="de-AT" sz="1200" dirty="0" err="1">
                <a:effectLst/>
                <a:latin typeface="Calibri" panose="020F0502020204030204" pitchFamily="34" charset="0"/>
                <a:ea typeface="Calibri" panose="020F0502020204030204" pitchFamily="34" charset="0"/>
                <a:cs typeface="Times New Roman" panose="02020603050405020304" pitchFamily="18" charset="0"/>
              </a:rPr>
              <a:t>themen</a:t>
            </a:r>
            <a:r>
              <a:rPr lang="de-AT" sz="1200" dirty="0">
                <a:effectLst/>
                <a:latin typeface="Calibri" panose="020F0502020204030204" pitchFamily="34" charset="0"/>
                <a:ea typeface="Calibri" panose="020F0502020204030204" pitchFamily="34" charset="0"/>
                <a:cs typeface="Times New Roman" panose="02020603050405020304" pitchFamily="18" charset="0"/>
              </a:rPr>
              <a:t>/steuern/steuern-von-a-bis-</a:t>
            </a:r>
            <a:r>
              <a:rPr lang="de-AT" sz="1200" dirty="0" err="1">
                <a:effectLst/>
                <a:latin typeface="Calibri" panose="020F0502020204030204" pitchFamily="34" charset="0"/>
                <a:ea typeface="Calibri" panose="020F0502020204030204" pitchFamily="34" charset="0"/>
                <a:cs typeface="Times New Roman" panose="02020603050405020304" pitchFamily="18" charset="0"/>
              </a:rPr>
              <a:t>z.html</a:t>
            </a:r>
            <a:endParaRPr lang="de-AT" dirty="0"/>
          </a:p>
          <a:p>
            <a:endParaRPr lang="de-DE" dirty="0"/>
          </a:p>
        </p:txBody>
      </p:sp>
      <p:sp>
        <p:nvSpPr>
          <p:cNvPr id="4" name="Foliennummernplatzhalter 3"/>
          <p:cNvSpPr>
            <a:spLocks noGrp="1"/>
          </p:cNvSpPr>
          <p:nvPr>
            <p:ph type="sldNum" sz="quarter" idx="5"/>
          </p:nvPr>
        </p:nvSpPr>
        <p:spPr/>
        <p:txBody>
          <a:bodyPr/>
          <a:lstStyle/>
          <a:p>
            <a:fld id="{FC2FAD1E-CEFC-5344-BED9-237108A0A976}" type="slidenum">
              <a:rPr lang="de-DE" smtClean="0"/>
              <a:t>23</a:t>
            </a:fld>
            <a:endParaRPr lang="de-DE"/>
          </a:p>
        </p:txBody>
      </p:sp>
    </p:spTree>
    <p:extLst>
      <p:ext uri="{BB962C8B-B14F-4D97-AF65-F5344CB8AC3E}">
        <p14:creationId xmlns:p14="http://schemas.microsoft.com/office/powerpoint/2010/main" val="226802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err="1">
                <a:effectLst/>
                <a:latin typeface="Calibri" panose="020F0502020204030204" pitchFamily="34" charset="0"/>
                <a:ea typeface="Calibri" panose="020F0502020204030204" pitchFamily="34" charset="0"/>
                <a:cs typeface="Times New Roman" panose="02020603050405020304" pitchFamily="18" charset="0"/>
              </a:rPr>
              <a:t>www.bmf.gv.at</a:t>
            </a:r>
            <a:r>
              <a:rPr lang="de-AT" sz="1200" dirty="0">
                <a:effectLst/>
                <a:latin typeface="Calibri" panose="020F0502020204030204" pitchFamily="34" charset="0"/>
                <a:ea typeface="Calibri" panose="020F0502020204030204" pitchFamily="34" charset="0"/>
                <a:cs typeface="Times New Roman" panose="02020603050405020304" pitchFamily="18" charset="0"/>
              </a:rPr>
              <a:t>/</a:t>
            </a:r>
            <a:r>
              <a:rPr lang="de-AT" sz="1200" dirty="0" err="1">
                <a:effectLst/>
                <a:latin typeface="Calibri" panose="020F0502020204030204" pitchFamily="34" charset="0"/>
                <a:ea typeface="Calibri" panose="020F0502020204030204" pitchFamily="34" charset="0"/>
                <a:cs typeface="Times New Roman" panose="02020603050405020304" pitchFamily="18" charset="0"/>
              </a:rPr>
              <a:t>themen</a:t>
            </a:r>
            <a:r>
              <a:rPr lang="de-AT" sz="1200" dirty="0">
                <a:effectLst/>
                <a:latin typeface="Calibri" panose="020F0502020204030204" pitchFamily="34" charset="0"/>
                <a:ea typeface="Calibri" panose="020F0502020204030204" pitchFamily="34" charset="0"/>
                <a:cs typeface="Times New Roman" panose="02020603050405020304" pitchFamily="18" charset="0"/>
              </a:rPr>
              <a:t>/steuern/steuern-von-a-bis-</a:t>
            </a:r>
            <a:r>
              <a:rPr lang="de-AT" sz="1200" dirty="0" err="1">
                <a:effectLst/>
                <a:latin typeface="Calibri" panose="020F0502020204030204" pitchFamily="34" charset="0"/>
                <a:ea typeface="Calibri" panose="020F0502020204030204" pitchFamily="34" charset="0"/>
                <a:cs typeface="Times New Roman" panose="02020603050405020304" pitchFamily="18" charset="0"/>
              </a:rPr>
              <a:t>z.html</a:t>
            </a:r>
            <a:endParaRPr lang="de-AT" dirty="0"/>
          </a:p>
          <a:p>
            <a:endParaRPr lang="de-DE" dirty="0"/>
          </a:p>
        </p:txBody>
      </p:sp>
      <p:sp>
        <p:nvSpPr>
          <p:cNvPr id="4" name="Foliennummernplatzhalter 3"/>
          <p:cNvSpPr>
            <a:spLocks noGrp="1"/>
          </p:cNvSpPr>
          <p:nvPr>
            <p:ph type="sldNum" sz="quarter" idx="5"/>
          </p:nvPr>
        </p:nvSpPr>
        <p:spPr/>
        <p:txBody>
          <a:bodyPr/>
          <a:lstStyle/>
          <a:p>
            <a:fld id="{FC2FAD1E-CEFC-5344-BED9-237108A0A976}" type="slidenum">
              <a:rPr lang="de-DE" smtClean="0"/>
              <a:t>24</a:t>
            </a:fld>
            <a:endParaRPr lang="de-DE"/>
          </a:p>
        </p:txBody>
      </p:sp>
    </p:spTree>
    <p:extLst>
      <p:ext uri="{BB962C8B-B14F-4D97-AF65-F5344CB8AC3E}">
        <p14:creationId xmlns:p14="http://schemas.microsoft.com/office/powerpoint/2010/main" val="256070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54643-D3DA-9A13-EC9B-FCFC5698C46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8458C53-E01A-0852-9462-2D5F5A2E8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F8B2951-8750-4CE1-26E5-6CD757CF0BF1}"/>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5F4791C8-9736-104C-7465-E94BF351EE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5890A-D061-8C22-CBF6-FCD64916EE0C}"/>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81112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8D45A-1ADF-BA49-39E8-5EA4AD964F6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17CAF04-51DD-4FB1-32DE-1461F77D35E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0B6C0E7-224B-AA18-2D13-E3BC978ECF36}"/>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2D14C52D-002A-9ED5-132E-4B279AA58BC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C5A66D-5A0B-D3AF-694A-B4E8C04BE7A8}"/>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258979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374EF15-182D-251A-BBD9-8FE4AF1AE8D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E98D707-8EC1-6C6F-5230-E014D8577E2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F7C3B6-33C8-3275-408D-B8DB31C50EE5}"/>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E9C4AAA0-C901-A1FD-C61A-EE835A9EC3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52B71CB-F9B9-2EF8-D41C-B067F68F0033}"/>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118124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2C147-35AE-3F11-8826-52142CBF8D0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610DC1-16E3-4BF6-A8CE-42A01297D2B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3A523C-1CA2-38E3-298C-45733F977B5E}"/>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02DA0EC2-A9C4-05CD-3C23-72B9A72ABE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0726DC9-C8F3-0BB8-88DB-B3E6621D84EE}"/>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127918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9F8A8-136C-B2C0-FFEA-217114BD12A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41E94D4-96CE-A974-2F76-FD1643ECEF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C653F20-9DC1-C693-6E6E-598F29BA70D1}"/>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D6E79B20-45FC-91E7-DD7E-354B87CDD5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5A2B58-2BD3-6BEB-F047-D7E6704FAC7B}"/>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23380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4DCD4-5C8D-FEB1-E095-60C3BF2E5DC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A8548A-AAA2-E7A9-AE25-55DD72C34D5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E8EC063-11FE-614D-ECEF-A26699CA2B9F}"/>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7F31083-2E71-F4DC-606B-B053DA2915D4}"/>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6" name="Fußzeilenplatzhalter 5">
            <a:extLst>
              <a:ext uri="{FF2B5EF4-FFF2-40B4-BE49-F238E27FC236}">
                <a16:creationId xmlns:a16="http://schemas.microsoft.com/office/drawing/2014/main" id="{05887973-4DF6-A775-FEB6-A8395C3B321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DAE1B49-D6D7-EBB7-70DB-A2D7BABC2018}"/>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47948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F8E3D-5FCC-9C90-77EA-6BB81E3ACF1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C60152B-A692-AE2A-1260-9B5A60322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44D8FF2-DB61-03D1-FADE-CC015E5DD77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C586AF8-F753-F350-1662-D27370694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2B67A27-A4A9-0E83-75FA-852AE6CC4D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92D64CB-669B-3FF4-8613-41A3AAA9F1A1}"/>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8" name="Fußzeilenplatzhalter 7">
            <a:extLst>
              <a:ext uri="{FF2B5EF4-FFF2-40B4-BE49-F238E27FC236}">
                <a16:creationId xmlns:a16="http://schemas.microsoft.com/office/drawing/2014/main" id="{DD2CD3F3-7612-D5E2-2A05-40486335F06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5898AB3-0139-4186-8EBF-5269E9478598}"/>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79697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2E54D-3F68-BA9F-445D-22F17AE4354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991D0CC-45C8-E237-BADB-A50ACE4DDE11}"/>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4" name="Fußzeilenplatzhalter 3">
            <a:extLst>
              <a:ext uri="{FF2B5EF4-FFF2-40B4-BE49-F238E27FC236}">
                <a16:creationId xmlns:a16="http://schemas.microsoft.com/office/drawing/2014/main" id="{BBDED75D-7048-9015-F8C2-DD6EDC66437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9B7CB41-C6EF-ED2D-9255-E570233A30D2}"/>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20461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CE403DF-72E2-4FC0-B34C-BBFF39045C72}"/>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3" name="Fußzeilenplatzhalter 2">
            <a:extLst>
              <a:ext uri="{FF2B5EF4-FFF2-40B4-BE49-F238E27FC236}">
                <a16:creationId xmlns:a16="http://schemas.microsoft.com/office/drawing/2014/main" id="{A776F463-E663-6F0F-8564-1A45914EC91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6B7FE6A-58DE-9538-55A7-1EB6F97F92CB}"/>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64564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43605-A7E6-A6EB-ED65-431A21D9C75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78D2F20-2C72-CE3D-A53C-908927E64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4DF261D-0594-99E5-0D22-B1EFC3451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A6569E9-6D75-3C1E-5C90-44A921CB11AA}"/>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6" name="Fußzeilenplatzhalter 5">
            <a:extLst>
              <a:ext uri="{FF2B5EF4-FFF2-40B4-BE49-F238E27FC236}">
                <a16:creationId xmlns:a16="http://schemas.microsoft.com/office/drawing/2014/main" id="{4075EEFB-D6BD-4CFE-21EA-A7A3861CB0F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8A6D2FB-1FD1-6640-D845-CD81FEE051D3}"/>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359225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D92B3-23EC-BC5F-95C8-A9B300B01F7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6DA476B-C606-39F4-7FA6-50B6118E1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CC4C877-0B7A-070B-1DF7-EC79056DB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66F7009-10BB-6820-F030-DEA8AA20971A}"/>
              </a:ext>
            </a:extLst>
          </p:cNvPr>
          <p:cNvSpPr>
            <a:spLocks noGrp="1"/>
          </p:cNvSpPr>
          <p:nvPr>
            <p:ph type="dt" sz="half" idx="10"/>
          </p:nvPr>
        </p:nvSpPr>
        <p:spPr/>
        <p:txBody>
          <a:bodyPr/>
          <a:lstStyle/>
          <a:p>
            <a:fld id="{AE305B80-4F33-0F47-9DF7-71F55B1B4659}" type="datetimeFigureOut">
              <a:rPr lang="de-DE" smtClean="0"/>
              <a:t>22.01.2025</a:t>
            </a:fld>
            <a:endParaRPr lang="de-DE"/>
          </a:p>
        </p:txBody>
      </p:sp>
      <p:sp>
        <p:nvSpPr>
          <p:cNvPr id="6" name="Fußzeilenplatzhalter 5">
            <a:extLst>
              <a:ext uri="{FF2B5EF4-FFF2-40B4-BE49-F238E27FC236}">
                <a16:creationId xmlns:a16="http://schemas.microsoft.com/office/drawing/2014/main" id="{17B6521A-6CF9-5B1A-1E58-6A1DAA42EE0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DDAA937-C4C4-6C53-1D96-A69F118C2853}"/>
              </a:ext>
            </a:extLst>
          </p:cNvPr>
          <p:cNvSpPr>
            <a:spLocks noGrp="1"/>
          </p:cNvSpPr>
          <p:nvPr>
            <p:ph type="sldNum" sz="quarter" idx="12"/>
          </p:nvPr>
        </p:nvSpPr>
        <p:spPr/>
        <p:txBody>
          <a:bodyPr/>
          <a:lstStyle/>
          <a:p>
            <a:fld id="{5D4576F3-396F-254F-8D05-2278E3E8271C}" type="slidenum">
              <a:rPr lang="de-DE" smtClean="0"/>
              <a:t>‹Nr.›</a:t>
            </a:fld>
            <a:endParaRPr lang="de-DE"/>
          </a:p>
        </p:txBody>
      </p:sp>
    </p:spTree>
    <p:extLst>
      <p:ext uri="{BB962C8B-B14F-4D97-AF65-F5344CB8AC3E}">
        <p14:creationId xmlns:p14="http://schemas.microsoft.com/office/powerpoint/2010/main" val="183692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C396E1D-467A-D79A-1C29-6DCF70A93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C51100C-0D6C-0D15-8DAB-218930F7B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2064EE-E5FB-6839-661D-DBF92E5DF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305B80-4F33-0F47-9DF7-71F55B1B4659}" type="datetimeFigureOut">
              <a:rPr lang="de-DE" smtClean="0"/>
              <a:t>22.01.2025</a:t>
            </a:fld>
            <a:endParaRPr lang="de-DE"/>
          </a:p>
        </p:txBody>
      </p:sp>
      <p:sp>
        <p:nvSpPr>
          <p:cNvPr id="5" name="Fußzeilenplatzhalter 4">
            <a:extLst>
              <a:ext uri="{FF2B5EF4-FFF2-40B4-BE49-F238E27FC236}">
                <a16:creationId xmlns:a16="http://schemas.microsoft.com/office/drawing/2014/main" id="{E5593FE0-EF10-3B04-DCED-B93436DBA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1AA4E2FA-5ABF-A8F2-87AD-41D3DE27B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4576F3-396F-254F-8D05-2278E3E8271C}" type="slidenum">
              <a:rPr lang="de-DE" smtClean="0"/>
              <a:t>‹Nr.›</a:t>
            </a:fld>
            <a:endParaRPr lang="de-DE"/>
          </a:p>
        </p:txBody>
      </p:sp>
    </p:spTree>
    <p:extLst>
      <p:ext uri="{BB962C8B-B14F-4D97-AF65-F5344CB8AC3E}">
        <p14:creationId xmlns:p14="http://schemas.microsoft.com/office/powerpoint/2010/main" val="3066067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wko.at/steuern/ermaessigte-umsatzsteuer-saetze" TargetMode="External"/><Relationship Id="rId4" Type="http://schemas.openxmlformats.org/officeDocument/2006/relationships/hyperlink" Target="https://www.wko.at/steuern/umsatzsteuer-ueberblick-tabelle" TargetMode="External"/></Relationships>
</file>

<file path=ppt/slides/_rels/slide11.xml.rels><?xml version="1.0" encoding="UTF-8" standalone="yes"?>
<Relationships xmlns="http://schemas.openxmlformats.org/package/2006/relationships"><Relationship Id="rId13" Type="http://schemas.openxmlformats.org/officeDocument/2006/relationships/image" Target="../media/image47.sv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svg"/><Relationship Id="rId21" Type="http://schemas.openxmlformats.org/officeDocument/2006/relationships/image" Target="../media/image55.svg"/><Relationship Id="rId34" Type="http://schemas.openxmlformats.org/officeDocument/2006/relationships/image" Target="../media/image68.png"/><Relationship Id="rId42" Type="http://schemas.openxmlformats.org/officeDocument/2006/relationships/hyperlink" Target="https://www.wko.at/steuern/umsatzsteuer-ueberblick-tabelle" TargetMode="External"/><Relationship Id="rId7" Type="http://schemas.openxmlformats.org/officeDocument/2006/relationships/image" Target="../media/image41.sv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svg"/><Relationship Id="rId41" Type="http://schemas.openxmlformats.org/officeDocument/2006/relationships/image" Target="../media/image35.sv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sv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svg"/><Relationship Id="rId40" Type="http://schemas.openxmlformats.org/officeDocument/2006/relationships/image" Target="../media/image34.png"/><Relationship Id="rId5" Type="http://schemas.openxmlformats.org/officeDocument/2006/relationships/image" Target="../media/image39.svg"/><Relationship Id="rId15" Type="http://schemas.openxmlformats.org/officeDocument/2006/relationships/image" Target="../media/image49.svg"/><Relationship Id="rId23" Type="http://schemas.openxmlformats.org/officeDocument/2006/relationships/image" Target="../media/image57.svg"/><Relationship Id="rId28" Type="http://schemas.openxmlformats.org/officeDocument/2006/relationships/image" Target="../media/image62.png"/><Relationship Id="rId36" Type="http://schemas.openxmlformats.org/officeDocument/2006/relationships/image" Target="../media/image70.png"/><Relationship Id="rId10" Type="http://schemas.openxmlformats.org/officeDocument/2006/relationships/image" Target="../media/image44.png"/><Relationship Id="rId19" Type="http://schemas.openxmlformats.org/officeDocument/2006/relationships/image" Target="../media/image53.svg"/><Relationship Id="rId31" Type="http://schemas.openxmlformats.org/officeDocument/2006/relationships/image" Target="../media/image65.sv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svg"/><Relationship Id="rId30" Type="http://schemas.openxmlformats.org/officeDocument/2006/relationships/image" Target="../media/image64.png"/><Relationship Id="rId35" Type="http://schemas.openxmlformats.org/officeDocument/2006/relationships/image" Target="../media/image69.svg"/><Relationship Id="rId43" Type="http://schemas.openxmlformats.org/officeDocument/2006/relationships/hyperlink" Target="https://www.wko.at/steuern/ermaessigte-umsatzsteuer-saetze" TargetMode="External"/><Relationship Id="rId8" Type="http://schemas.openxmlformats.org/officeDocument/2006/relationships/image" Target="../media/image42.png"/><Relationship Id="rId3" Type="http://schemas.openxmlformats.org/officeDocument/2006/relationships/image" Target="../media/image37.svg"/><Relationship Id="rId12" Type="http://schemas.openxmlformats.org/officeDocument/2006/relationships/image" Target="../media/image46.png"/><Relationship Id="rId17" Type="http://schemas.openxmlformats.org/officeDocument/2006/relationships/image" Target="../media/image51.svg"/><Relationship Id="rId25" Type="http://schemas.openxmlformats.org/officeDocument/2006/relationships/image" Target="../media/image59.svg"/><Relationship Id="rId33" Type="http://schemas.openxmlformats.org/officeDocument/2006/relationships/image" Target="../media/image67.svg"/><Relationship Id="rId38" Type="http://schemas.openxmlformats.org/officeDocument/2006/relationships/image" Target="../media/image72.png"/></Relationships>
</file>

<file path=ppt/slides/_rels/slide12.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76.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1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chart" Target="../charts/chart2.xml"/><Relationship Id="rId7"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hyperlink" Target="https://www.wko.at/statistik/jahrbuch/budget-steuereinnahmen.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4.gif"/><Relationship Id="rId2" Type="http://schemas.openxmlformats.org/officeDocument/2006/relationships/hyperlink" Target="https://www.bmf.gv.at/themen/steuern/arbeitnehmerinnenveranlagung/steuertarif-steuerabsetzbetraege/steuertarif-steuerabsetzbetraege.html" TargetMode="External"/><Relationship Id="rId1" Type="http://schemas.openxmlformats.org/officeDocument/2006/relationships/slideLayout" Target="../slideLayouts/slideLayout7.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16.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hyperlink" Target="https://www.bmf.gv.at/themen/steuern/arbeitnehmerinnenveranlagung/steuertarif-steuerabsetzbetraege/steuertarif-steuerabsetzbetraege.html" TargetMode="External"/><Relationship Id="rId7"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hyperlink" Target="https://onlinerechner.haude.at/BMF-Brutto-Netto-Rechne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hyperlink" Target="https://www.bmf.gv.at/themen/steuern/arbeitnehmerinnenveranlagung/steuertarif-steuerabsetzbetraege/steuertarif-steuerabsetzbetraege.html" TargetMode="External"/><Relationship Id="rId7"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hyperlink" Target="https://www.sozialversicherung.at/cdscontent/?contentid=10007.821628&amp;portal=svportal" TargetMode="External"/><Relationship Id="rId5" Type="http://schemas.openxmlformats.org/officeDocument/2006/relationships/image" Target="../media/image83.svg"/><Relationship Id="rId4" Type="http://schemas.openxmlformats.org/officeDocument/2006/relationships/image" Target="../media/image82.png"/><Relationship Id="rId9" Type="http://schemas.openxmlformats.org/officeDocument/2006/relationships/image" Target="../media/image84.gif"/></Relationships>
</file>

<file path=ppt/slides/_rels/slide19.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hyperlink" Target="https://www.bmf.gv.at/themen/steuern/arbeitnehmerinnenveranlagung/steuertarif-steuerabsetzbetraege/steuertarif-steuerabsetzbetraege.html" TargetMode="External"/><Relationship Id="rId7"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hyperlink" Target="https://www.sozialversicherung.at/cdscontent/?contentid=10007.821628&amp;portal=svportal" TargetMode="External"/><Relationship Id="rId5" Type="http://schemas.openxmlformats.org/officeDocument/2006/relationships/image" Target="../media/image83.sv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3.svg"/><Relationship Id="rId26" Type="http://schemas.openxmlformats.org/officeDocument/2006/relationships/image" Target="../media/image21.sv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22.png"/><Relationship Id="rId25"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9.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18.png"/><Relationship Id="rId10" Type="http://schemas.openxmlformats.org/officeDocument/2006/relationships/image" Target="../media/image9.svg"/><Relationship Id="rId19" Type="http://schemas.openxmlformats.org/officeDocument/2006/relationships/image" Target="../media/image24.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hyperlink" Target="https://www.bmf.gv.at/themen/steuern/arbeitnehmerinnenveranlagung/steuertarif-steuerabsetzbetraege/steuertarif-steuerabsetzbetraege.html" TargetMode="External"/><Relationship Id="rId7"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hyperlink" Target="https://www.sozialversicherung.at/cdscontent/?contentid=10007.821628&amp;portal=svportal" TargetMode="External"/><Relationship Id="rId5" Type="http://schemas.openxmlformats.org/officeDocument/2006/relationships/image" Target="../media/image83.sv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hyperlink" Target="https://www.wko.at/statistik/jahrbuch/budget-steuereinnahme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hyperlink" Target="https://www.wko.at/statistik/jahrbuch/budget-steuereinnahmen.pdf" TargetMode="External"/><Relationship Id="rId4" Type="http://schemas.openxmlformats.org/officeDocument/2006/relationships/image" Target="../media/image93.svg"/></Relationships>
</file>

<file path=ppt/slides/_rels/slide23.xml.rels><?xml version="1.0" encoding="UTF-8" standalone="yes"?>
<Relationships xmlns="http://schemas.openxmlformats.org/package/2006/relationships"><Relationship Id="rId3" Type="http://schemas.openxmlformats.org/officeDocument/2006/relationships/hyperlink" Target="http://www.bmf.gv.at/themen/steuern/steuern-von-a-bis-z.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4.gif"/><Relationship Id="rId5" Type="http://schemas.openxmlformats.org/officeDocument/2006/relationships/hyperlink" Target="https://www.wko.at/statistik/jahrbuch/budget-steuereinnahmen.pdf" TargetMode="Externa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1.pn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svg"/><Relationship Id="rId4" Type="http://schemas.openxmlformats.org/officeDocument/2006/relationships/hyperlink" Target="https://www.wko.at/statistik/jahrbuch/budget-steuereinnahmen.pdf" TargetMode="External"/><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ko.at/statistik/jahrbuch/budget-steuereinnahmen.pdf" TargetMode="External"/><Relationship Id="rId5" Type="http://schemas.openxmlformats.org/officeDocument/2006/relationships/chart" Target="../charts/chart1.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0C161-E40A-F1F0-6B0B-0241D5781F94}"/>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6A5488A9-6D17-625E-E658-48440588C082}"/>
              </a:ext>
            </a:extLst>
          </p:cNvPr>
          <p:cNvSpPr>
            <a:spLocks noGrp="1"/>
          </p:cNvSpPr>
          <p:nvPr>
            <p:ph type="subTitle" idx="1"/>
          </p:nvPr>
        </p:nvSpPr>
        <p:spPr/>
        <p:txBody>
          <a:bodyPr/>
          <a:lstStyle/>
          <a:p>
            <a:endParaRPr lang="de-DE"/>
          </a:p>
        </p:txBody>
      </p:sp>
      <p:grpSp>
        <p:nvGrpSpPr>
          <p:cNvPr id="5" name="Gruppieren 4">
            <a:extLst>
              <a:ext uri="{FF2B5EF4-FFF2-40B4-BE49-F238E27FC236}">
                <a16:creationId xmlns:a16="http://schemas.microsoft.com/office/drawing/2014/main" id="{B4E2A1DC-B07A-3981-ABB2-61ABDBC620E4}"/>
              </a:ext>
            </a:extLst>
          </p:cNvPr>
          <p:cNvGrpSpPr>
            <a:grpSpLocks/>
          </p:cNvGrpSpPr>
          <p:nvPr/>
        </p:nvGrpSpPr>
        <p:grpSpPr>
          <a:xfrm>
            <a:off x="1" y="2056"/>
            <a:ext cx="12191999" cy="6853888"/>
            <a:chOff x="1" y="4112"/>
            <a:chExt cx="12188951" cy="6853888"/>
          </a:xfrm>
        </p:grpSpPr>
        <p:pic>
          <p:nvPicPr>
            <p:cNvPr id="6" name="Grafik 5">
              <a:extLst>
                <a:ext uri="{FF2B5EF4-FFF2-40B4-BE49-F238E27FC236}">
                  <a16:creationId xmlns:a16="http://schemas.microsoft.com/office/drawing/2014/main" id="{1598A9B5-8E6B-32B4-0D5E-A6234D724C83}"/>
                </a:ext>
              </a:extLst>
            </p:cNvPr>
            <p:cNvPicPr>
              <a:picLocks noChangeAspect="1"/>
            </p:cNvPicPr>
            <p:nvPr/>
          </p:nvPicPr>
          <p:blipFill>
            <a:blip r:embed="rId2"/>
            <a:stretch>
              <a:fillRect/>
            </a:stretch>
          </p:blipFill>
          <p:spPr>
            <a:xfrm>
              <a:off x="1" y="4540164"/>
              <a:ext cx="12188951" cy="1183821"/>
            </a:xfrm>
            <a:prstGeom prst="rect">
              <a:avLst/>
            </a:prstGeom>
          </p:spPr>
        </p:pic>
        <p:pic>
          <p:nvPicPr>
            <p:cNvPr id="7" name="Grafik 6">
              <a:extLst>
                <a:ext uri="{FF2B5EF4-FFF2-40B4-BE49-F238E27FC236}">
                  <a16:creationId xmlns:a16="http://schemas.microsoft.com/office/drawing/2014/main" id="{407A8B3E-4546-C1C1-A902-5CC51C950CC4}"/>
                </a:ext>
              </a:extLst>
            </p:cNvPr>
            <p:cNvPicPr>
              <a:picLocks noChangeAspect="1"/>
            </p:cNvPicPr>
            <p:nvPr/>
          </p:nvPicPr>
          <p:blipFill>
            <a:blip r:embed="rId2"/>
            <a:stretch>
              <a:fillRect/>
            </a:stretch>
          </p:blipFill>
          <p:spPr>
            <a:xfrm>
              <a:off x="1" y="4112"/>
              <a:ext cx="12188951" cy="1183821"/>
            </a:xfrm>
            <a:prstGeom prst="rect">
              <a:avLst/>
            </a:prstGeom>
          </p:spPr>
        </p:pic>
        <p:pic>
          <p:nvPicPr>
            <p:cNvPr id="8" name="Grafik 7">
              <a:extLst>
                <a:ext uri="{FF2B5EF4-FFF2-40B4-BE49-F238E27FC236}">
                  <a16:creationId xmlns:a16="http://schemas.microsoft.com/office/drawing/2014/main" id="{A2E1F3D5-3127-3B2F-6021-8B46AB0F7AFB}"/>
                </a:ext>
              </a:extLst>
            </p:cNvPr>
            <p:cNvPicPr>
              <a:picLocks noChangeAspect="1"/>
            </p:cNvPicPr>
            <p:nvPr/>
          </p:nvPicPr>
          <p:blipFill>
            <a:blip r:embed="rId2"/>
            <a:stretch>
              <a:fillRect/>
            </a:stretch>
          </p:blipFill>
          <p:spPr>
            <a:xfrm>
              <a:off x="1" y="1138125"/>
              <a:ext cx="12188951" cy="1183821"/>
            </a:xfrm>
            <a:prstGeom prst="rect">
              <a:avLst/>
            </a:prstGeom>
          </p:spPr>
        </p:pic>
        <p:pic>
          <p:nvPicPr>
            <p:cNvPr id="9" name="Grafik 8">
              <a:extLst>
                <a:ext uri="{FF2B5EF4-FFF2-40B4-BE49-F238E27FC236}">
                  <a16:creationId xmlns:a16="http://schemas.microsoft.com/office/drawing/2014/main" id="{66BC5267-EDD1-B733-69E4-AFCD39957667}"/>
                </a:ext>
              </a:extLst>
            </p:cNvPr>
            <p:cNvPicPr>
              <a:picLocks noChangeAspect="1"/>
            </p:cNvPicPr>
            <p:nvPr/>
          </p:nvPicPr>
          <p:blipFill>
            <a:blip r:embed="rId2"/>
            <a:stretch>
              <a:fillRect/>
            </a:stretch>
          </p:blipFill>
          <p:spPr>
            <a:xfrm>
              <a:off x="1" y="2272138"/>
              <a:ext cx="12188951" cy="1183821"/>
            </a:xfrm>
            <a:prstGeom prst="rect">
              <a:avLst/>
            </a:prstGeom>
          </p:spPr>
        </p:pic>
        <p:pic>
          <p:nvPicPr>
            <p:cNvPr id="10" name="Grafik 9">
              <a:extLst>
                <a:ext uri="{FF2B5EF4-FFF2-40B4-BE49-F238E27FC236}">
                  <a16:creationId xmlns:a16="http://schemas.microsoft.com/office/drawing/2014/main" id="{7E6A852E-B712-6AFC-4B6F-3C00B8BC9E26}"/>
                </a:ext>
              </a:extLst>
            </p:cNvPr>
            <p:cNvPicPr>
              <a:picLocks noChangeAspect="1"/>
            </p:cNvPicPr>
            <p:nvPr/>
          </p:nvPicPr>
          <p:blipFill>
            <a:blip r:embed="rId2"/>
            <a:stretch>
              <a:fillRect/>
            </a:stretch>
          </p:blipFill>
          <p:spPr>
            <a:xfrm>
              <a:off x="1" y="3406151"/>
              <a:ext cx="12188951" cy="1183821"/>
            </a:xfrm>
            <a:prstGeom prst="rect">
              <a:avLst/>
            </a:prstGeom>
          </p:spPr>
        </p:pic>
        <p:pic>
          <p:nvPicPr>
            <p:cNvPr id="11" name="Grafik 10">
              <a:extLst>
                <a:ext uri="{FF2B5EF4-FFF2-40B4-BE49-F238E27FC236}">
                  <a16:creationId xmlns:a16="http://schemas.microsoft.com/office/drawing/2014/main" id="{5FEA1E48-09CE-8113-26C0-FA4128CE3EA6}"/>
                </a:ext>
              </a:extLst>
            </p:cNvPr>
            <p:cNvPicPr>
              <a:picLocks noChangeAspect="1"/>
            </p:cNvPicPr>
            <p:nvPr/>
          </p:nvPicPr>
          <p:blipFill>
            <a:blip r:embed="rId2"/>
            <a:stretch>
              <a:fillRect/>
            </a:stretch>
          </p:blipFill>
          <p:spPr>
            <a:xfrm>
              <a:off x="1" y="5674179"/>
              <a:ext cx="12188951" cy="1183821"/>
            </a:xfrm>
            <a:prstGeom prst="rect">
              <a:avLst/>
            </a:prstGeom>
          </p:spPr>
        </p:pic>
      </p:grpSp>
      <p:sp>
        <p:nvSpPr>
          <p:cNvPr id="13" name="Untertitel 2">
            <a:extLst>
              <a:ext uri="{FF2B5EF4-FFF2-40B4-BE49-F238E27FC236}">
                <a16:creationId xmlns:a16="http://schemas.microsoft.com/office/drawing/2014/main" id="{3A7AE468-4363-29CB-0340-6484BF383B4F}"/>
              </a:ext>
            </a:extLst>
          </p:cNvPr>
          <p:cNvSpPr txBox="1">
            <a:spLocks/>
          </p:cNvSpPr>
          <p:nvPr/>
        </p:nvSpPr>
        <p:spPr>
          <a:xfrm>
            <a:off x="1522030" y="4330318"/>
            <a:ext cx="9147940" cy="13184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200" dirty="0">
                <a:solidFill>
                  <a:srgbClr val="FFFFFF"/>
                </a:solidFill>
                <a:latin typeface="Roboto" panose="02000000000000000000" pitchFamily="2" charset="0"/>
                <a:ea typeface="Roboto" panose="02000000000000000000" pitchFamily="2" charset="0"/>
                <a:cs typeface="Roboto" panose="02000000000000000000" pitchFamily="2" charset="0"/>
              </a:rPr>
              <a:t>Eine Kooperation der KSW mit dem WU-Zentrum für Finanzbildung</a:t>
            </a:r>
          </a:p>
        </p:txBody>
      </p:sp>
      <p:sp>
        <p:nvSpPr>
          <p:cNvPr id="14" name="Titel 1">
            <a:extLst>
              <a:ext uri="{FF2B5EF4-FFF2-40B4-BE49-F238E27FC236}">
                <a16:creationId xmlns:a16="http://schemas.microsoft.com/office/drawing/2014/main" id="{E1167A02-0D4B-3597-1ACA-628E6E87CCC9}"/>
              </a:ext>
            </a:extLst>
          </p:cNvPr>
          <p:cNvSpPr txBox="1">
            <a:spLocks/>
          </p:cNvSpPr>
          <p:nvPr/>
        </p:nvSpPr>
        <p:spPr>
          <a:xfrm>
            <a:off x="1522030" y="1782211"/>
            <a:ext cx="9147940" cy="17981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de-DE" sz="5600" b="1" dirty="0">
                <a:solidFill>
                  <a:srgbClr val="FFFFFF"/>
                </a:solidFill>
                <a:latin typeface="Roboto" panose="02000000000000000000" pitchFamily="2" charset="0"/>
                <a:ea typeface="Roboto" panose="02000000000000000000" pitchFamily="2" charset="0"/>
                <a:cs typeface="Roboto" panose="02000000000000000000" pitchFamily="2" charset="0"/>
              </a:rPr>
              <a:t>Das österreichische Steuersystem</a:t>
            </a:r>
          </a:p>
        </p:txBody>
      </p:sp>
      <p:grpSp>
        <p:nvGrpSpPr>
          <p:cNvPr id="22" name="Gruppieren 21">
            <a:extLst>
              <a:ext uri="{FF2B5EF4-FFF2-40B4-BE49-F238E27FC236}">
                <a16:creationId xmlns:a16="http://schemas.microsoft.com/office/drawing/2014/main" id="{B033F1E6-3B5F-91C2-2F04-03CE1DBABF8C}"/>
              </a:ext>
            </a:extLst>
          </p:cNvPr>
          <p:cNvGrpSpPr/>
          <p:nvPr/>
        </p:nvGrpSpPr>
        <p:grpSpPr>
          <a:xfrm>
            <a:off x="1050917" y="2380634"/>
            <a:ext cx="446600" cy="966181"/>
            <a:chOff x="1050917" y="2380634"/>
            <a:chExt cx="446600" cy="966181"/>
          </a:xfrm>
        </p:grpSpPr>
        <p:sp>
          <p:nvSpPr>
            <p:cNvPr id="18" name="Oval 17">
              <a:extLst>
                <a:ext uri="{FF2B5EF4-FFF2-40B4-BE49-F238E27FC236}">
                  <a16:creationId xmlns:a16="http://schemas.microsoft.com/office/drawing/2014/main" id="{BFA3A1C6-6B0A-D405-912F-FE7FAD1E26F1}"/>
                </a:ext>
              </a:extLst>
            </p:cNvPr>
            <p:cNvSpPr/>
            <p:nvPr/>
          </p:nvSpPr>
          <p:spPr>
            <a:xfrm>
              <a:off x="1404894" y="3254192"/>
              <a:ext cx="92623" cy="92623"/>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Oval 18">
              <a:extLst>
                <a:ext uri="{FF2B5EF4-FFF2-40B4-BE49-F238E27FC236}">
                  <a16:creationId xmlns:a16="http://schemas.microsoft.com/office/drawing/2014/main" id="{412427C5-07AB-BC2E-D36E-218B55D42BA0}"/>
                </a:ext>
              </a:extLst>
            </p:cNvPr>
            <p:cNvSpPr/>
            <p:nvPr/>
          </p:nvSpPr>
          <p:spPr>
            <a:xfrm>
              <a:off x="1050917" y="2839973"/>
              <a:ext cx="92623" cy="92623"/>
            </a:xfrm>
            <a:prstGeom prst="ellipse">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Plus 20">
              <a:extLst>
                <a:ext uri="{FF2B5EF4-FFF2-40B4-BE49-F238E27FC236}">
                  <a16:creationId xmlns:a16="http://schemas.microsoft.com/office/drawing/2014/main" id="{565C62BC-6322-B519-1AAF-D010E2552D3B}"/>
                </a:ext>
              </a:extLst>
            </p:cNvPr>
            <p:cNvSpPr/>
            <p:nvPr/>
          </p:nvSpPr>
          <p:spPr>
            <a:xfrm>
              <a:off x="1237611" y="2380634"/>
              <a:ext cx="167283" cy="167283"/>
            </a:xfrm>
            <a:prstGeom prst="mathPlus">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8DCDDE53-5D49-58E1-0A37-1CD47E7BE787}"/>
              </a:ext>
            </a:extLst>
          </p:cNvPr>
          <p:cNvGrpSpPr/>
          <p:nvPr/>
        </p:nvGrpSpPr>
        <p:grpSpPr>
          <a:xfrm flipH="1">
            <a:off x="10716001" y="2262382"/>
            <a:ext cx="405832" cy="634251"/>
            <a:chOff x="999062" y="2375554"/>
            <a:chExt cx="405832" cy="634251"/>
          </a:xfrm>
        </p:grpSpPr>
        <p:sp>
          <p:nvSpPr>
            <p:cNvPr id="24" name="Oval 23">
              <a:extLst>
                <a:ext uri="{FF2B5EF4-FFF2-40B4-BE49-F238E27FC236}">
                  <a16:creationId xmlns:a16="http://schemas.microsoft.com/office/drawing/2014/main" id="{D8309352-EA9E-4D24-75CE-1AAF341B0F20}"/>
                </a:ext>
              </a:extLst>
            </p:cNvPr>
            <p:cNvSpPr/>
            <p:nvPr/>
          </p:nvSpPr>
          <p:spPr>
            <a:xfrm>
              <a:off x="999062" y="2675380"/>
              <a:ext cx="92623" cy="92623"/>
            </a:xfrm>
            <a:prstGeom prst="ellipse">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526F4F2-E9B4-B954-6CE9-9FA310AED32E}"/>
                </a:ext>
              </a:extLst>
            </p:cNvPr>
            <p:cNvSpPr/>
            <p:nvPr/>
          </p:nvSpPr>
          <p:spPr>
            <a:xfrm>
              <a:off x="1258455" y="2917182"/>
              <a:ext cx="92623" cy="92623"/>
            </a:xfrm>
            <a:prstGeom prst="ellipse">
              <a:avLst/>
            </a:prstGeom>
            <a:solidFill>
              <a:schemeClr val="bg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lus 25">
              <a:extLst>
                <a:ext uri="{FF2B5EF4-FFF2-40B4-BE49-F238E27FC236}">
                  <a16:creationId xmlns:a16="http://schemas.microsoft.com/office/drawing/2014/main" id="{790504E3-E825-2D25-302D-57F6D2E1B811}"/>
                </a:ext>
              </a:extLst>
            </p:cNvPr>
            <p:cNvSpPr/>
            <p:nvPr/>
          </p:nvSpPr>
          <p:spPr>
            <a:xfrm>
              <a:off x="1237611" y="2375554"/>
              <a:ext cx="167283" cy="167283"/>
            </a:xfrm>
            <a:prstGeom prst="mathPlus">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46" name="Grafik 45" descr="Griechischer Tempel Silhouette">
            <a:extLst>
              <a:ext uri="{FF2B5EF4-FFF2-40B4-BE49-F238E27FC236}">
                <a16:creationId xmlns:a16="http://schemas.microsoft.com/office/drawing/2014/main" id="{EBF0E9ED-A6BA-09FE-0454-3EBC97EE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5648" y="5874004"/>
            <a:ext cx="468001" cy="468001"/>
          </a:xfrm>
          <a:prstGeom prst="rect">
            <a:avLst/>
          </a:prstGeom>
        </p:spPr>
      </p:pic>
      <p:pic>
        <p:nvPicPr>
          <p:cNvPr id="49" name="Grafik 48" descr="Straße Silhouette">
            <a:extLst>
              <a:ext uri="{FF2B5EF4-FFF2-40B4-BE49-F238E27FC236}">
                <a16:creationId xmlns:a16="http://schemas.microsoft.com/office/drawing/2014/main" id="{82B8040E-4DE0-CD1B-33A7-689CF740BF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7600" y="5841465"/>
            <a:ext cx="428400" cy="428400"/>
          </a:xfrm>
          <a:prstGeom prst="rect">
            <a:avLst/>
          </a:prstGeom>
        </p:spPr>
      </p:pic>
      <p:pic>
        <p:nvPicPr>
          <p:cNvPr id="50" name="Grafik 49" descr="Familie mit Junge Silhouette">
            <a:extLst>
              <a:ext uri="{FF2B5EF4-FFF2-40B4-BE49-F238E27FC236}">
                <a16:creationId xmlns:a16="http://schemas.microsoft.com/office/drawing/2014/main" id="{2F95ADA9-8293-470D-BCEC-7DAABE2BDD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5078" y="5838174"/>
            <a:ext cx="428400" cy="428400"/>
          </a:xfrm>
          <a:prstGeom prst="rect">
            <a:avLst/>
          </a:prstGeom>
        </p:spPr>
      </p:pic>
      <p:pic>
        <p:nvPicPr>
          <p:cNvPr id="51" name="Grafik 50" descr="Geöffnetes Buch Silhouette">
            <a:extLst>
              <a:ext uri="{FF2B5EF4-FFF2-40B4-BE49-F238E27FC236}">
                <a16:creationId xmlns:a16="http://schemas.microsoft.com/office/drawing/2014/main" id="{B552B247-FEFD-708D-47BD-5E765DC16C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3085" y="424272"/>
            <a:ext cx="428400" cy="428400"/>
          </a:xfrm>
          <a:prstGeom prst="rect">
            <a:avLst/>
          </a:prstGeom>
        </p:spPr>
      </p:pic>
      <p:pic>
        <p:nvPicPr>
          <p:cNvPr id="52" name="Grafik 51" descr="Geld Silhouette">
            <a:extLst>
              <a:ext uri="{FF2B5EF4-FFF2-40B4-BE49-F238E27FC236}">
                <a16:creationId xmlns:a16="http://schemas.microsoft.com/office/drawing/2014/main" id="{9443AD5D-E01F-897B-7009-1B76F70ADB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6340" y="1197790"/>
            <a:ext cx="429469" cy="429469"/>
          </a:xfrm>
          <a:prstGeom prst="rect">
            <a:avLst/>
          </a:prstGeom>
        </p:spPr>
      </p:pic>
      <p:pic>
        <p:nvPicPr>
          <p:cNvPr id="53" name="Grafik 52" descr="Münzen Silhouette">
            <a:extLst>
              <a:ext uri="{FF2B5EF4-FFF2-40B4-BE49-F238E27FC236}">
                <a16:creationId xmlns:a16="http://schemas.microsoft.com/office/drawing/2014/main" id="{9CFE0114-B26B-DA48-2D49-FE0F7AE2F5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4904" y="480194"/>
            <a:ext cx="429469" cy="429469"/>
          </a:xfrm>
          <a:prstGeom prst="rect">
            <a:avLst/>
          </a:prstGeom>
        </p:spPr>
      </p:pic>
      <p:pic>
        <p:nvPicPr>
          <p:cNvPr id="54" name="Grafik 53" descr="Strommast Silhouette">
            <a:extLst>
              <a:ext uri="{FF2B5EF4-FFF2-40B4-BE49-F238E27FC236}">
                <a16:creationId xmlns:a16="http://schemas.microsoft.com/office/drawing/2014/main" id="{4DE73160-56C7-5050-CDC2-63330C70DDC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979227" y="709401"/>
            <a:ext cx="428400" cy="428400"/>
          </a:xfrm>
          <a:prstGeom prst="rect">
            <a:avLst/>
          </a:prstGeom>
        </p:spPr>
      </p:pic>
      <p:pic>
        <p:nvPicPr>
          <p:cNvPr id="112" name="Grafik 111" descr="Moderne Architektur Silhouette">
            <a:extLst>
              <a:ext uri="{FF2B5EF4-FFF2-40B4-BE49-F238E27FC236}">
                <a16:creationId xmlns:a16="http://schemas.microsoft.com/office/drawing/2014/main" id="{13E6424D-D4A7-1D09-9B97-4E5542AE13B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5096" y="5628836"/>
            <a:ext cx="468000" cy="468000"/>
          </a:xfrm>
          <a:prstGeom prst="rect">
            <a:avLst/>
          </a:prstGeom>
        </p:spPr>
      </p:pic>
      <p:pic>
        <p:nvPicPr>
          <p:cNvPr id="113" name="Grafik 112" descr="Fabrik Silhouette">
            <a:extLst>
              <a:ext uri="{FF2B5EF4-FFF2-40B4-BE49-F238E27FC236}">
                <a16:creationId xmlns:a16="http://schemas.microsoft.com/office/drawing/2014/main" id="{859718EC-38D5-B560-CAF0-D4E60BEA146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1677" y="4189281"/>
            <a:ext cx="468000" cy="468000"/>
          </a:xfrm>
          <a:prstGeom prst="rect">
            <a:avLst/>
          </a:prstGeom>
        </p:spPr>
      </p:pic>
      <p:pic>
        <p:nvPicPr>
          <p:cNvPr id="114" name="Grafik 113" descr="Laden Silhouette">
            <a:extLst>
              <a:ext uri="{FF2B5EF4-FFF2-40B4-BE49-F238E27FC236}">
                <a16:creationId xmlns:a16="http://schemas.microsoft.com/office/drawing/2014/main" id="{76829B84-A41E-5A00-7BF4-B7B2240D4C5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445668" y="604520"/>
            <a:ext cx="468000" cy="468000"/>
          </a:xfrm>
          <a:prstGeom prst="rect">
            <a:avLst/>
          </a:prstGeom>
        </p:spPr>
      </p:pic>
      <p:sp>
        <p:nvSpPr>
          <p:cNvPr id="4" name="Untertitel 2">
            <a:extLst>
              <a:ext uri="{FF2B5EF4-FFF2-40B4-BE49-F238E27FC236}">
                <a16:creationId xmlns:a16="http://schemas.microsoft.com/office/drawing/2014/main" id="{291A52DD-E8B7-4C00-6E50-D29A583B27E7}"/>
              </a:ext>
            </a:extLst>
          </p:cNvPr>
          <p:cNvSpPr txBox="1">
            <a:spLocks/>
          </p:cNvSpPr>
          <p:nvPr/>
        </p:nvSpPr>
        <p:spPr>
          <a:xfrm>
            <a:off x="1522030" y="4875408"/>
            <a:ext cx="9147940" cy="13184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200" b="1" dirty="0">
                <a:solidFill>
                  <a:schemeClr val="bg1"/>
                </a:solidFill>
                <a:latin typeface="Roboto" panose="02000000000000000000" pitchFamily="2" charset="0"/>
                <a:ea typeface="Roboto" panose="02000000000000000000" pitchFamily="2" charset="0"/>
                <a:cs typeface="Roboto" panose="02000000000000000000" pitchFamily="2" charset="0"/>
              </a:rPr>
              <a:t>Stand: Jänner 2025</a:t>
            </a:r>
          </a:p>
        </p:txBody>
      </p:sp>
    </p:spTree>
    <p:extLst>
      <p:ext uri="{BB962C8B-B14F-4D97-AF65-F5344CB8AC3E}">
        <p14:creationId xmlns:p14="http://schemas.microsoft.com/office/powerpoint/2010/main" val="322510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29B406A1-0223-5B2C-5F88-6005686B6CA9}"/>
              </a:ext>
            </a:extLst>
          </p:cNvPr>
          <p:cNvGrpSpPr/>
          <p:nvPr/>
        </p:nvGrpSpPr>
        <p:grpSpPr>
          <a:xfrm>
            <a:off x="1267029" y="3017320"/>
            <a:ext cx="9657941" cy="864000"/>
            <a:chOff x="1274267" y="1530391"/>
            <a:chExt cx="9657941" cy="864000"/>
          </a:xfrm>
        </p:grpSpPr>
        <p:grpSp>
          <p:nvGrpSpPr>
            <p:cNvPr id="43" name="Gruppieren 42">
              <a:extLst>
                <a:ext uri="{FF2B5EF4-FFF2-40B4-BE49-F238E27FC236}">
                  <a16:creationId xmlns:a16="http://schemas.microsoft.com/office/drawing/2014/main" id="{65D10707-8BD8-B0D1-E91C-EDE764AB969A}"/>
                </a:ext>
              </a:extLst>
            </p:cNvPr>
            <p:cNvGrpSpPr>
              <a:grpSpLocks/>
            </p:cNvGrpSpPr>
            <p:nvPr/>
          </p:nvGrpSpPr>
          <p:grpSpPr>
            <a:xfrm>
              <a:off x="8052208" y="1530391"/>
              <a:ext cx="2880000" cy="864000"/>
              <a:chOff x="8052208" y="1911319"/>
              <a:chExt cx="2880000" cy="776684"/>
            </a:xfrm>
          </p:grpSpPr>
          <p:sp>
            <p:nvSpPr>
              <p:cNvPr id="7" name="Rechteck: abgerundete Ecken 9">
                <a:extLst>
                  <a:ext uri="{FF2B5EF4-FFF2-40B4-BE49-F238E27FC236}">
                    <a16:creationId xmlns:a16="http://schemas.microsoft.com/office/drawing/2014/main" id="{6C983DAD-FF75-B99B-F881-2ACA2F0DC353}"/>
                  </a:ext>
                </a:extLst>
              </p:cNvPr>
              <p:cNvSpPr>
                <a:spLocks/>
              </p:cNvSpPr>
              <p:nvPr/>
            </p:nvSpPr>
            <p:spPr>
              <a:xfrm>
                <a:off x="8052208" y="1911319"/>
                <a:ext cx="2880000" cy="776684"/>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8" name="Textfeld 7">
                <a:extLst>
                  <a:ext uri="{FF2B5EF4-FFF2-40B4-BE49-F238E27FC236}">
                    <a16:creationId xmlns:a16="http://schemas.microsoft.com/office/drawing/2014/main" id="{205EC3F2-ECE9-D43B-E931-8A8CCD698D99}"/>
                  </a:ext>
                </a:extLst>
              </p:cNvPr>
              <p:cNvSpPr txBox="1">
                <a:spLocks/>
              </p:cNvSpPr>
              <p:nvPr/>
            </p:nvSpPr>
            <p:spPr>
              <a:xfrm>
                <a:off x="8146888" y="2033836"/>
                <a:ext cx="2679260" cy="525678"/>
              </a:xfrm>
              <a:prstGeom prst="rect">
                <a:avLst/>
              </a:prstGeom>
              <a:noFill/>
            </p:spPr>
            <p:txBody>
              <a:bodyPr wrap="square" rtlCol="0">
                <a:spAutoFit/>
              </a:bodyPr>
              <a:lstStyle/>
              <a:p>
                <a:pPr algn="ctr"/>
                <a:r>
                  <a:rPr lang="de-AT" sz="3200" b="1" dirty="0">
                    <a:solidFill>
                      <a:srgbClr val="773E8F"/>
                    </a:solidFill>
                    <a:latin typeface="Roboto" panose="02000000000000000000" pitchFamily="2" charset="0"/>
                    <a:ea typeface="Roboto" panose="02000000000000000000" pitchFamily="2" charset="0"/>
                    <a:cs typeface="Roboto" panose="02000000000000000000" pitchFamily="2" charset="0"/>
                  </a:rPr>
                  <a:t>10%</a:t>
                </a:r>
              </a:p>
            </p:txBody>
          </p:sp>
        </p:grpSp>
        <p:grpSp>
          <p:nvGrpSpPr>
            <p:cNvPr id="9" name="Gruppieren 8">
              <a:extLst>
                <a:ext uri="{FF2B5EF4-FFF2-40B4-BE49-F238E27FC236}">
                  <a16:creationId xmlns:a16="http://schemas.microsoft.com/office/drawing/2014/main" id="{86955679-821F-AEE5-1DC9-AC664CBABD99}"/>
                </a:ext>
              </a:extLst>
            </p:cNvPr>
            <p:cNvGrpSpPr>
              <a:grpSpLocks/>
            </p:cNvGrpSpPr>
            <p:nvPr/>
          </p:nvGrpSpPr>
          <p:grpSpPr>
            <a:xfrm>
              <a:off x="4663238" y="1530391"/>
              <a:ext cx="2880000" cy="864000"/>
              <a:chOff x="4440271" y="1911319"/>
              <a:chExt cx="2880000" cy="707961"/>
            </a:xfrm>
          </p:grpSpPr>
          <p:sp>
            <p:nvSpPr>
              <p:cNvPr id="11" name="Rechteck: abgerundete Ecken 24">
                <a:extLst>
                  <a:ext uri="{FF2B5EF4-FFF2-40B4-BE49-F238E27FC236}">
                    <a16:creationId xmlns:a16="http://schemas.microsoft.com/office/drawing/2014/main" id="{20159933-6479-1C98-7E5C-CD57DB22E22F}"/>
                  </a:ext>
                </a:extLst>
              </p:cNvPr>
              <p:cNvSpPr>
                <a:spLocks/>
              </p:cNvSpPr>
              <p:nvPr/>
            </p:nvSpPr>
            <p:spPr>
              <a:xfrm>
                <a:off x="4440271" y="1911319"/>
                <a:ext cx="2880000" cy="707961"/>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DBAC0856-6EC4-E8D5-4B76-6FC5DB4EA6D9}"/>
                  </a:ext>
                </a:extLst>
              </p:cNvPr>
              <p:cNvSpPr txBox="1">
                <a:spLocks/>
              </p:cNvSpPr>
              <p:nvPr/>
            </p:nvSpPr>
            <p:spPr>
              <a:xfrm>
                <a:off x="4543509" y="2025717"/>
                <a:ext cx="2673524" cy="479164"/>
              </a:xfrm>
              <a:prstGeom prst="rect">
                <a:avLst/>
              </a:prstGeom>
              <a:noFill/>
              <a:ln>
                <a:noFill/>
              </a:ln>
            </p:spPr>
            <p:txBody>
              <a:bodyPr wrap="square" rtlCol="0">
                <a:spAutoFit/>
              </a:bodyPr>
              <a:lstStyle/>
              <a:p>
                <a:pPr algn="ctr"/>
                <a:r>
                  <a:rPr lang="de-AT" sz="3200" b="1" dirty="0">
                    <a:solidFill>
                      <a:srgbClr val="773E8F"/>
                    </a:solidFill>
                    <a:latin typeface="Roboto" panose="02000000000000000000" pitchFamily="2" charset="0"/>
                    <a:ea typeface="Roboto" panose="02000000000000000000" pitchFamily="2" charset="0"/>
                    <a:cs typeface="Roboto" panose="02000000000000000000" pitchFamily="2" charset="0"/>
                  </a:rPr>
                  <a:t>13%</a:t>
                </a:r>
              </a:p>
            </p:txBody>
          </p:sp>
        </p:grpSp>
        <p:grpSp>
          <p:nvGrpSpPr>
            <p:cNvPr id="42" name="Gruppieren 41">
              <a:extLst>
                <a:ext uri="{FF2B5EF4-FFF2-40B4-BE49-F238E27FC236}">
                  <a16:creationId xmlns:a16="http://schemas.microsoft.com/office/drawing/2014/main" id="{A5674A3D-9635-D46C-6D09-F91B5DE67D47}"/>
                </a:ext>
              </a:extLst>
            </p:cNvPr>
            <p:cNvGrpSpPr>
              <a:grpSpLocks/>
            </p:cNvGrpSpPr>
            <p:nvPr/>
          </p:nvGrpSpPr>
          <p:grpSpPr>
            <a:xfrm>
              <a:off x="1274267" y="1530391"/>
              <a:ext cx="2880000" cy="864000"/>
              <a:chOff x="1274267" y="1911317"/>
              <a:chExt cx="2880000" cy="776684"/>
            </a:xfrm>
          </p:grpSpPr>
          <p:sp>
            <p:nvSpPr>
              <p:cNvPr id="14" name="Rechteck: abgerundete Ecken 30">
                <a:extLst>
                  <a:ext uri="{FF2B5EF4-FFF2-40B4-BE49-F238E27FC236}">
                    <a16:creationId xmlns:a16="http://schemas.microsoft.com/office/drawing/2014/main" id="{96C2C7B1-AD89-8581-AF72-3E8F214EE53C}"/>
                  </a:ext>
                </a:extLst>
              </p:cNvPr>
              <p:cNvSpPr>
                <a:spLocks/>
              </p:cNvSpPr>
              <p:nvPr/>
            </p:nvSpPr>
            <p:spPr>
              <a:xfrm>
                <a:off x="1274267" y="1911317"/>
                <a:ext cx="2880000" cy="776684"/>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5" name="Textfeld 14">
                <a:extLst>
                  <a:ext uri="{FF2B5EF4-FFF2-40B4-BE49-F238E27FC236}">
                    <a16:creationId xmlns:a16="http://schemas.microsoft.com/office/drawing/2014/main" id="{96299184-63A3-A24F-0CD3-9DCCEA4FF90F}"/>
                  </a:ext>
                </a:extLst>
              </p:cNvPr>
              <p:cNvSpPr txBox="1">
                <a:spLocks/>
              </p:cNvSpPr>
              <p:nvPr/>
            </p:nvSpPr>
            <p:spPr>
              <a:xfrm>
                <a:off x="1348986" y="2033834"/>
                <a:ext cx="2730562" cy="525678"/>
              </a:xfrm>
              <a:prstGeom prst="rect">
                <a:avLst/>
              </a:prstGeom>
              <a:noFill/>
            </p:spPr>
            <p:txBody>
              <a:bodyPr wrap="square" rtlCol="0">
                <a:spAutoFit/>
              </a:bodyPr>
              <a:lstStyle/>
              <a:p>
                <a:pPr algn="ctr"/>
                <a:r>
                  <a:rPr lang="de-AT" sz="3200" b="1" dirty="0">
                    <a:solidFill>
                      <a:srgbClr val="773E8F"/>
                    </a:solidFill>
                    <a:latin typeface="Roboto" panose="02000000000000000000" pitchFamily="2" charset="0"/>
                    <a:ea typeface="Roboto" panose="02000000000000000000" pitchFamily="2" charset="0"/>
                    <a:cs typeface="Roboto" panose="02000000000000000000" pitchFamily="2" charset="0"/>
                  </a:rPr>
                  <a:t>20%</a:t>
                </a:r>
              </a:p>
            </p:txBody>
          </p:sp>
        </p:grpSp>
      </p:grpSp>
      <p:sp>
        <p:nvSpPr>
          <p:cNvPr id="39" name="Titel 1">
            <a:extLst>
              <a:ext uri="{FF2B5EF4-FFF2-40B4-BE49-F238E27FC236}">
                <a16:creationId xmlns:a16="http://schemas.microsoft.com/office/drawing/2014/main" id="{5468BE57-2C89-143C-E3EC-477BF7476B83}"/>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UMSATZSTEUER - Steuersätze</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40" name="Grafik 39">
            <a:extLst>
              <a:ext uri="{FF2B5EF4-FFF2-40B4-BE49-F238E27FC236}">
                <a16:creationId xmlns:a16="http://schemas.microsoft.com/office/drawing/2014/main" id="{2E0044E8-E9B3-8F81-623F-8313DDF375B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398329" y="244641"/>
            <a:ext cx="540000" cy="540000"/>
          </a:xfrm>
          <a:prstGeom prst="rect">
            <a:avLst/>
          </a:prstGeom>
        </p:spPr>
      </p:pic>
      <p:sp>
        <p:nvSpPr>
          <p:cNvPr id="41" name="Textfeld 40">
            <a:extLst>
              <a:ext uri="{FF2B5EF4-FFF2-40B4-BE49-F238E27FC236}">
                <a16:creationId xmlns:a16="http://schemas.microsoft.com/office/drawing/2014/main" id="{2A1D4697-8986-D529-635D-0CA3DAFCA74E}"/>
              </a:ext>
            </a:extLst>
          </p:cNvPr>
          <p:cNvSpPr txBox="1"/>
          <p:nvPr/>
        </p:nvSpPr>
        <p:spPr>
          <a:xfrm>
            <a:off x="220274" y="6078891"/>
            <a:ext cx="6097712" cy="990015"/>
          </a:xfrm>
          <a:prstGeom prst="rect">
            <a:avLst/>
          </a:prstGeom>
          <a:noFill/>
        </p:spPr>
        <p:txBody>
          <a:bodyPr wrap="square">
            <a:spAutoFit/>
          </a:bodyPr>
          <a:lstStyle/>
          <a:p>
            <a:pPr>
              <a:lnSpc>
                <a:spcPct val="150000"/>
              </a:lnSpc>
            </a:pPr>
            <a:r>
              <a:rPr lang="de-AT" sz="1000" dirty="0">
                <a:latin typeface="Roboto" panose="02000000000000000000" pitchFamily="2" charset="0"/>
                <a:ea typeface="Roboto" panose="02000000000000000000" pitchFamily="2" charset="0"/>
                <a:cs typeface="Roboto" panose="02000000000000000000" pitchFamily="2" charset="0"/>
              </a:rPr>
              <a:t>Quelle: </a:t>
            </a:r>
          </a:p>
          <a:p>
            <a:pPr marL="171450" indent="-171450">
              <a:lnSpc>
                <a:spcPct val="150000"/>
              </a:lnSpc>
              <a:buFont typeface="Arial" panose="020B0604020202020204" pitchFamily="34" charset="0"/>
              <a:buChar char="•"/>
            </a:pPr>
            <a:r>
              <a:rPr lang="de-DE" sz="1000" dirty="0">
                <a:hlinkClick r:id="rId4"/>
              </a:rPr>
              <a:t>Umsatzsteuer: Überblick in Tabellenform – WKO</a:t>
            </a:r>
            <a:r>
              <a:rPr lang="de-DE" sz="1000" dirty="0"/>
              <a:t> </a:t>
            </a:r>
          </a:p>
          <a:p>
            <a:pPr marL="171450" indent="-171450">
              <a:lnSpc>
                <a:spcPct val="150000"/>
              </a:lnSpc>
              <a:buFont typeface="Arial" panose="020B0604020202020204" pitchFamily="34" charset="0"/>
              <a:buChar char="•"/>
            </a:pPr>
            <a:r>
              <a:rPr lang="de-DE" sz="1000" dirty="0">
                <a:hlinkClick r:id="rId5"/>
              </a:rPr>
              <a:t>Die wichtigsten Anwendungsfälle für die ermäßigten Umsatzsteuersätze von 10 % und 13 % - WKO</a:t>
            </a:r>
            <a:r>
              <a:rPr lang="de-AT" sz="1000" dirty="0"/>
              <a:t> </a:t>
            </a:r>
          </a:p>
          <a:p>
            <a:pPr>
              <a:lnSpc>
                <a:spcPct val="150000"/>
              </a:lnSpc>
            </a:pPr>
            <a:endParaRPr lang="de-AT" sz="1000" dirty="0">
              <a:latin typeface="Roboto" panose="02000000000000000000" pitchFamily="2" charset="0"/>
              <a:ea typeface="Roboto" panose="02000000000000000000" pitchFamily="2" charset="0"/>
              <a:cs typeface="Roboto" panose="02000000000000000000" pitchFamily="2" charset="0"/>
            </a:endParaRPr>
          </a:p>
        </p:txBody>
      </p:sp>
      <p:sp>
        <p:nvSpPr>
          <p:cNvPr id="4" name="Textfeld 3">
            <a:extLst>
              <a:ext uri="{FF2B5EF4-FFF2-40B4-BE49-F238E27FC236}">
                <a16:creationId xmlns:a16="http://schemas.microsoft.com/office/drawing/2014/main" id="{2C77997C-886A-5C5D-19FF-079F63940A61}"/>
              </a:ext>
            </a:extLst>
          </p:cNvPr>
          <p:cNvSpPr txBox="1"/>
          <p:nvPr/>
        </p:nvSpPr>
        <p:spPr>
          <a:xfrm>
            <a:off x="1954648" y="2406750"/>
            <a:ext cx="1504762" cy="369332"/>
          </a:xfrm>
          <a:prstGeom prst="rect">
            <a:avLst/>
          </a:prstGeom>
          <a:noFill/>
        </p:spPr>
        <p:txBody>
          <a:bodyPr wrap="square">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Normalsatz</a:t>
            </a:r>
            <a:endParaRPr lang="de-DE" dirty="0"/>
          </a:p>
        </p:txBody>
      </p:sp>
      <p:sp>
        <p:nvSpPr>
          <p:cNvPr id="19" name="Textfeld 18">
            <a:extLst>
              <a:ext uri="{FF2B5EF4-FFF2-40B4-BE49-F238E27FC236}">
                <a16:creationId xmlns:a16="http://schemas.microsoft.com/office/drawing/2014/main" id="{7F2DB8CD-AFCB-D8D3-A9B3-F0E69EB32193}"/>
              </a:ext>
            </a:extLst>
          </p:cNvPr>
          <p:cNvSpPr txBox="1"/>
          <p:nvPr/>
        </p:nvSpPr>
        <p:spPr>
          <a:xfrm>
            <a:off x="4820920" y="2406750"/>
            <a:ext cx="2550160" cy="369332"/>
          </a:xfrm>
          <a:prstGeom prst="rect">
            <a:avLst/>
          </a:prstGeom>
          <a:noFill/>
        </p:spPr>
        <p:txBody>
          <a:bodyPr wrap="square">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Ermäßigter Steuersatz </a:t>
            </a:r>
          </a:p>
        </p:txBody>
      </p:sp>
      <p:sp>
        <p:nvSpPr>
          <p:cNvPr id="44" name="Textfeld 43">
            <a:extLst>
              <a:ext uri="{FF2B5EF4-FFF2-40B4-BE49-F238E27FC236}">
                <a16:creationId xmlns:a16="http://schemas.microsoft.com/office/drawing/2014/main" id="{F16A0090-1BD9-182D-042F-18DB501A89CB}"/>
              </a:ext>
            </a:extLst>
          </p:cNvPr>
          <p:cNvSpPr txBox="1"/>
          <p:nvPr/>
        </p:nvSpPr>
        <p:spPr>
          <a:xfrm>
            <a:off x="8204200" y="2406750"/>
            <a:ext cx="2550160" cy="369332"/>
          </a:xfrm>
          <a:prstGeom prst="rect">
            <a:avLst/>
          </a:prstGeom>
          <a:noFill/>
        </p:spPr>
        <p:txBody>
          <a:bodyPr wrap="square">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Ermäßigter Steuersatz </a:t>
            </a:r>
          </a:p>
        </p:txBody>
      </p:sp>
    </p:spTree>
    <p:extLst>
      <p:ext uri="{BB962C8B-B14F-4D97-AF65-F5344CB8AC3E}">
        <p14:creationId xmlns:p14="http://schemas.microsoft.com/office/powerpoint/2010/main" val="2087077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4EA3-3018-8423-856C-070925B9DF17}"/>
            </a:ext>
          </a:extLst>
        </p:cNvPr>
        <p:cNvGrpSpPr/>
        <p:nvPr/>
      </p:nvGrpSpPr>
      <p:grpSpPr>
        <a:xfrm>
          <a:off x="0" y="0"/>
          <a:ext cx="0" cy="0"/>
          <a:chOff x="0" y="0"/>
          <a:chExt cx="0" cy="0"/>
        </a:xfrm>
      </p:grpSpPr>
      <p:grpSp>
        <p:nvGrpSpPr>
          <p:cNvPr id="43" name="Gruppieren 42">
            <a:extLst>
              <a:ext uri="{FF2B5EF4-FFF2-40B4-BE49-F238E27FC236}">
                <a16:creationId xmlns:a16="http://schemas.microsoft.com/office/drawing/2014/main" id="{BFA25968-1594-F71E-23F3-A158F522CD4E}"/>
              </a:ext>
            </a:extLst>
          </p:cNvPr>
          <p:cNvGrpSpPr>
            <a:grpSpLocks noGrp="1" noUngrp="1" noRot="1" noMove="1" noResize="1"/>
          </p:cNvGrpSpPr>
          <p:nvPr/>
        </p:nvGrpSpPr>
        <p:grpSpPr>
          <a:xfrm>
            <a:off x="8052208" y="1522441"/>
            <a:ext cx="2880000" cy="4468455"/>
            <a:chOff x="8052208" y="1911319"/>
            <a:chExt cx="2880000" cy="4016870"/>
          </a:xfrm>
        </p:grpSpPr>
        <p:sp>
          <p:nvSpPr>
            <p:cNvPr id="6" name="Rechteck: abgerundete Ecken 8">
              <a:extLst>
                <a:ext uri="{FF2B5EF4-FFF2-40B4-BE49-F238E27FC236}">
                  <a16:creationId xmlns:a16="http://schemas.microsoft.com/office/drawing/2014/main" id="{C60686A3-06D9-0738-C69D-147171EBF4F7}"/>
                </a:ext>
              </a:extLst>
            </p:cNvPr>
            <p:cNvSpPr>
              <a:spLocks noGrp="1" noRot="1" noMove="1" noResize="1" noEditPoints="1" noAdjustHandles="1" noChangeArrowheads="1" noChangeShapeType="1"/>
            </p:cNvSpPr>
            <p:nvPr/>
          </p:nvSpPr>
          <p:spPr>
            <a:xfrm>
              <a:off x="8052208" y="1911319"/>
              <a:ext cx="2880000" cy="4016870"/>
            </a:xfrm>
            <a:prstGeom prst="roundRect">
              <a:avLst>
                <a:gd name="adj" fmla="val 4827"/>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7" name="Rechteck: abgerundete Ecken 9">
              <a:extLst>
                <a:ext uri="{FF2B5EF4-FFF2-40B4-BE49-F238E27FC236}">
                  <a16:creationId xmlns:a16="http://schemas.microsoft.com/office/drawing/2014/main" id="{1522185E-0289-3C54-3542-52D3DA98029B}"/>
                </a:ext>
              </a:extLst>
            </p:cNvPr>
            <p:cNvSpPr>
              <a:spLocks/>
            </p:cNvSpPr>
            <p:nvPr/>
          </p:nvSpPr>
          <p:spPr>
            <a:xfrm>
              <a:off x="8052208" y="1911319"/>
              <a:ext cx="2880000" cy="776684"/>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8" name="Textfeld 7">
              <a:extLst>
                <a:ext uri="{FF2B5EF4-FFF2-40B4-BE49-F238E27FC236}">
                  <a16:creationId xmlns:a16="http://schemas.microsoft.com/office/drawing/2014/main" id="{3804C8C2-ECA8-8891-EC1A-C96FFE339782}"/>
                </a:ext>
              </a:extLst>
            </p:cNvPr>
            <p:cNvSpPr txBox="1">
              <a:spLocks/>
            </p:cNvSpPr>
            <p:nvPr/>
          </p:nvSpPr>
          <p:spPr>
            <a:xfrm>
              <a:off x="8152578" y="1976496"/>
              <a:ext cx="2679260" cy="608679"/>
            </a:xfrm>
            <a:prstGeom prst="rect">
              <a:avLst/>
            </a:prstGeom>
            <a:noFill/>
          </p:spPr>
          <p:txBody>
            <a:bodyPr wrap="square" rtlCol="0">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Ermäßigter Steuersatz </a:t>
              </a:r>
            </a:p>
            <a:p>
              <a:pPr algn="ctr"/>
              <a:r>
                <a:rPr lang="de-AT" sz="2000" b="1" dirty="0">
                  <a:solidFill>
                    <a:srgbClr val="773E8F"/>
                  </a:solidFill>
                  <a:latin typeface="Roboto" panose="02000000000000000000" pitchFamily="2" charset="0"/>
                  <a:ea typeface="Roboto" panose="02000000000000000000" pitchFamily="2" charset="0"/>
                  <a:cs typeface="Roboto" panose="02000000000000000000" pitchFamily="2" charset="0"/>
                </a:rPr>
                <a:t>10 %</a:t>
              </a:r>
            </a:p>
          </p:txBody>
        </p:sp>
      </p:grpSp>
      <p:grpSp>
        <p:nvGrpSpPr>
          <p:cNvPr id="9" name="Gruppieren 8">
            <a:extLst>
              <a:ext uri="{FF2B5EF4-FFF2-40B4-BE49-F238E27FC236}">
                <a16:creationId xmlns:a16="http://schemas.microsoft.com/office/drawing/2014/main" id="{750D9A2E-E025-89E5-64FE-03E35126B7A0}"/>
              </a:ext>
            </a:extLst>
          </p:cNvPr>
          <p:cNvGrpSpPr>
            <a:grpSpLocks noGrp="1" noUngrp="1" noRot="1" noMove="1" noResize="1"/>
          </p:cNvGrpSpPr>
          <p:nvPr/>
        </p:nvGrpSpPr>
        <p:grpSpPr>
          <a:xfrm>
            <a:off x="4656000" y="1522441"/>
            <a:ext cx="2880000" cy="4468455"/>
            <a:chOff x="4440271" y="1911319"/>
            <a:chExt cx="2880000" cy="3661449"/>
          </a:xfrm>
        </p:grpSpPr>
        <p:sp>
          <p:nvSpPr>
            <p:cNvPr id="10" name="Rechteck: abgerundete Ecken 23">
              <a:extLst>
                <a:ext uri="{FF2B5EF4-FFF2-40B4-BE49-F238E27FC236}">
                  <a16:creationId xmlns:a16="http://schemas.microsoft.com/office/drawing/2014/main" id="{91270581-16DA-B6E9-F93B-052CF402E234}"/>
                </a:ext>
              </a:extLst>
            </p:cNvPr>
            <p:cNvSpPr>
              <a:spLocks noGrp="1" noRot="1" noMove="1" noResize="1" noEditPoints="1" noAdjustHandles="1" noChangeArrowheads="1" noChangeShapeType="1"/>
            </p:cNvSpPr>
            <p:nvPr/>
          </p:nvSpPr>
          <p:spPr>
            <a:xfrm>
              <a:off x="4440271" y="1911319"/>
              <a:ext cx="2880000" cy="3661449"/>
            </a:xfrm>
            <a:prstGeom prst="roundRect">
              <a:avLst>
                <a:gd name="adj" fmla="val 5113"/>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latin typeface="Roboto" panose="02000000000000000000" pitchFamily="2" charset="0"/>
                <a:ea typeface="Roboto" panose="02000000000000000000" pitchFamily="2" charset="0"/>
                <a:cs typeface="Roboto" panose="02000000000000000000" pitchFamily="2" charset="0"/>
              </a:endParaRPr>
            </a:p>
          </p:txBody>
        </p:sp>
        <p:sp>
          <p:nvSpPr>
            <p:cNvPr id="11" name="Rechteck: abgerundete Ecken 24">
              <a:extLst>
                <a:ext uri="{FF2B5EF4-FFF2-40B4-BE49-F238E27FC236}">
                  <a16:creationId xmlns:a16="http://schemas.microsoft.com/office/drawing/2014/main" id="{C41985DE-68C0-24FD-9F4C-4B37F9B95301}"/>
                </a:ext>
              </a:extLst>
            </p:cNvPr>
            <p:cNvSpPr>
              <a:spLocks/>
            </p:cNvSpPr>
            <p:nvPr/>
          </p:nvSpPr>
          <p:spPr>
            <a:xfrm>
              <a:off x="4440271" y="1911319"/>
              <a:ext cx="2880000" cy="707961"/>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F4001F74-EC05-2AD1-DDC3-6DC7057967B8}"/>
                </a:ext>
              </a:extLst>
            </p:cNvPr>
            <p:cNvSpPr txBox="1">
              <a:spLocks/>
            </p:cNvSpPr>
            <p:nvPr/>
          </p:nvSpPr>
          <p:spPr>
            <a:xfrm>
              <a:off x="4543509" y="1970729"/>
              <a:ext cx="2673524" cy="554822"/>
            </a:xfrm>
            <a:prstGeom prst="rect">
              <a:avLst/>
            </a:prstGeom>
            <a:noFill/>
            <a:ln>
              <a:noFill/>
            </a:ln>
          </p:spPr>
          <p:txBody>
            <a:bodyPr wrap="square" rtlCol="0">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Ermäßigter Steuersatz </a:t>
              </a:r>
            </a:p>
            <a:p>
              <a:pPr algn="ctr"/>
              <a:r>
                <a:rPr lang="de-AT" sz="2000" b="1" dirty="0">
                  <a:solidFill>
                    <a:srgbClr val="773E8F"/>
                  </a:solidFill>
                  <a:latin typeface="Roboto" panose="02000000000000000000" pitchFamily="2" charset="0"/>
                  <a:ea typeface="Roboto" panose="02000000000000000000" pitchFamily="2" charset="0"/>
                  <a:cs typeface="Roboto" panose="02000000000000000000" pitchFamily="2" charset="0"/>
                </a:rPr>
                <a:t>13 %</a:t>
              </a:r>
            </a:p>
          </p:txBody>
        </p:sp>
      </p:grpSp>
      <p:sp>
        <p:nvSpPr>
          <p:cNvPr id="16" name="Textfeld 15">
            <a:extLst>
              <a:ext uri="{FF2B5EF4-FFF2-40B4-BE49-F238E27FC236}">
                <a16:creationId xmlns:a16="http://schemas.microsoft.com/office/drawing/2014/main" id="{CADEA251-B1E3-C09B-612B-BF638318A663}"/>
              </a:ext>
            </a:extLst>
          </p:cNvPr>
          <p:cNvSpPr txBox="1"/>
          <p:nvPr/>
        </p:nvSpPr>
        <p:spPr>
          <a:xfrm>
            <a:off x="1538812" y="2578209"/>
            <a:ext cx="2321959" cy="2333331"/>
          </a:xfrm>
          <a:prstGeom prst="rect">
            <a:avLst/>
          </a:prstGeom>
          <a:noFill/>
        </p:spPr>
        <p:txBody>
          <a:bodyPr wrap="square" rtlCol="0">
            <a:spAutoFit/>
          </a:bodyPr>
          <a:lstStyle/>
          <a:p>
            <a:pPr>
              <a:lnSpc>
                <a:spcPct val="200000"/>
              </a:lnSpc>
            </a:pPr>
            <a:r>
              <a:rPr lang="de-AT" sz="1500" b="1" dirty="0">
                <a:solidFill>
                  <a:schemeClr val="tx2"/>
                </a:solidFill>
                <a:latin typeface="Roboto" panose="02000000000000000000" pitchFamily="2" charset="0"/>
                <a:ea typeface="Roboto" panose="02000000000000000000" pitchFamily="2" charset="0"/>
                <a:cs typeface="Roboto" panose="02000000000000000000" pitchFamily="2" charset="0"/>
              </a:rPr>
              <a:t>Beispiele</a:t>
            </a:r>
            <a:r>
              <a:rPr lang="de-AT" sz="1500" dirty="0">
                <a:solidFill>
                  <a:schemeClr val="tx2"/>
                </a:solidFill>
                <a:latin typeface="Roboto" panose="02000000000000000000" pitchFamily="2" charset="0"/>
                <a:ea typeface="Roboto" panose="02000000000000000000" pitchFamily="2" charset="0"/>
                <a:cs typeface="Roboto" panose="02000000000000000000" pitchFamily="2" charset="0"/>
              </a:rPr>
              <a:t>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Kleidung</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Getränke</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Friseur</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Kosmetik</a:t>
            </a:r>
          </a:p>
        </p:txBody>
      </p:sp>
      <p:grpSp>
        <p:nvGrpSpPr>
          <p:cNvPr id="42" name="Gruppieren 41">
            <a:extLst>
              <a:ext uri="{FF2B5EF4-FFF2-40B4-BE49-F238E27FC236}">
                <a16:creationId xmlns:a16="http://schemas.microsoft.com/office/drawing/2014/main" id="{7EFDCCE8-4D71-F2DF-4259-07340D675BD7}"/>
              </a:ext>
            </a:extLst>
          </p:cNvPr>
          <p:cNvGrpSpPr>
            <a:grpSpLocks/>
          </p:cNvGrpSpPr>
          <p:nvPr/>
        </p:nvGrpSpPr>
        <p:grpSpPr>
          <a:xfrm>
            <a:off x="1274267" y="1522440"/>
            <a:ext cx="2880000" cy="4468457"/>
            <a:chOff x="1274267" y="1911317"/>
            <a:chExt cx="2880000" cy="4016872"/>
          </a:xfrm>
        </p:grpSpPr>
        <p:sp>
          <p:nvSpPr>
            <p:cNvPr id="13" name="Rechteck: abgerundete Ecken 29">
              <a:extLst>
                <a:ext uri="{FF2B5EF4-FFF2-40B4-BE49-F238E27FC236}">
                  <a16:creationId xmlns:a16="http://schemas.microsoft.com/office/drawing/2014/main" id="{B02E06D5-A42C-6989-57F3-60973B8F6E9B}"/>
                </a:ext>
              </a:extLst>
            </p:cNvPr>
            <p:cNvSpPr>
              <a:spLocks/>
            </p:cNvSpPr>
            <p:nvPr/>
          </p:nvSpPr>
          <p:spPr>
            <a:xfrm>
              <a:off x="1274267" y="1911319"/>
              <a:ext cx="2880000" cy="4016870"/>
            </a:xfrm>
            <a:prstGeom prst="roundRect">
              <a:avLst>
                <a:gd name="adj" fmla="val 4541"/>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latin typeface="Roboto" panose="02000000000000000000" pitchFamily="2" charset="0"/>
                <a:ea typeface="Roboto" panose="02000000000000000000" pitchFamily="2" charset="0"/>
                <a:cs typeface="Roboto" panose="02000000000000000000" pitchFamily="2" charset="0"/>
              </a:endParaRPr>
            </a:p>
          </p:txBody>
        </p:sp>
        <p:sp>
          <p:nvSpPr>
            <p:cNvPr id="14" name="Rechteck: abgerundete Ecken 30">
              <a:extLst>
                <a:ext uri="{FF2B5EF4-FFF2-40B4-BE49-F238E27FC236}">
                  <a16:creationId xmlns:a16="http://schemas.microsoft.com/office/drawing/2014/main" id="{0D0591E0-B15F-76D6-253B-B3FBB8F421F3}"/>
                </a:ext>
              </a:extLst>
            </p:cNvPr>
            <p:cNvSpPr>
              <a:spLocks/>
            </p:cNvSpPr>
            <p:nvPr/>
          </p:nvSpPr>
          <p:spPr>
            <a:xfrm>
              <a:off x="1274267" y="1911317"/>
              <a:ext cx="2880000" cy="776684"/>
            </a:xfrm>
            <a:prstGeom prst="roundRect">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5" name="Textfeld 14">
              <a:extLst>
                <a:ext uri="{FF2B5EF4-FFF2-40B4-BE49-F238E27FC236}">
                  <a16:creationId xmlns:a16="http://schemas.microsoft.com/office/drawing/2014/main" id="{2714CAF2-3B6F-A4AA-4529-4FBB6CBA3270}"/>
                </a:ext>
              </a:extLst>
            </p:cNvPr>
            <p:cNvSpPr txBox="1">
              <a:spLocks/>
            </p:cNvSpPr>
            <p:nvPr/>
          </p:nvSpPr>
          <p:spPr>
            <a:xfrm>
              <a:off x="1348986" y="1976494"/>
              <a:ext cx="2730562" cy="608679"/>
            </a:xfrm>
            <a:prstGeom prst="rect">
              <a:avLst/>
            </a:prstGeom>
            <a:noFill/>
          </p:spPr>
          <p:txBody>
            <a:bodyPr wrap="square" rtlCol="0">
              <a:spAutoFit/>
            </a:bodyPr>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Normalsatz </a:t>
              </a:r>
            </a:p>
            <a:p>
              <a:pPr algn="ctr"/>
              <a:r>
                <a:rPr lang="de-AT" sz="2000" b="1" dirty="0">
                  <a:solidFill>
                    <a:srgbClr val="773E8F"/>
                  </a:solidFill>
                  <a:latin typeface="Roboto" panose="02000000000000000000" pitchFamily="2" charset="0"/>
                  <a:ea typeface="Roboto" panose="02000000000000000000" pitchFamily="2" charset="0"/>
                  <a:cs typeface="Roboto" panose="02000000000000000000" pitchFamily="2" charset="0"/>
                </a:rPr>
                <a:t>20 %</a:t>
              </a:r>
            </a:p>
          </p:txBody>
        </p:sp>
      </p:grpSp>
      <p:sp>
        <p:nvSpPr>
          <p:cNvPr id="17" name="Textfeld 16">
            <a:extLst>
              <a:ext uri="{FF2B5EF4-FFF2-40B4-BE49-F238E27FC236}">
                <a16:creationId xmlns:a16="http://schemas.microsoft.com/office/drawing/2014/main" id="{9550B366-C405-1B45-877E-AF1F8DB8541D}"/>
              </a:ext>
            </a:extLst>
          </p:cNvPr>
          <p:cNvSpPr txBox="1"/>
          <p:nvPr/>
        </p:nvSpPr>
        <p:spPr>
          <a:xfrm>
            <a:off x="4787758" y="2578209"/>
            <a:ext cx="2673524" cy="3256661"/>
          </a:xfrm>
          <a:prstGeom prst="rect">
            <a:avLst/>
          </a:prstGeom>
          <a:noFill/>
        </p:spPr>
        <p:txBody>
          <a:bodyPr wrap="square" rtlCol="0">
            <a:spAutoFit/>
          </a:bodyPr>
          <a:lstStyle/>
          <a:p>
            <a:pPr>
              <a:lnSpc>
                <a:spcPct val="200000"/>
              </a:lnSpc>
            </a:pPr>
            <a:r>
              <a:rPr lang="de-AT" sz="1500" b="1" dirty="0">
                <a:solidFill>
                  <a:schemeClr val="tx2"/>
                </a:solidFill>
                <a:latin typeface="Roboto" panose="02000000000000000000" pitchFamily="2" charset="0"/>
                <a:ea typeface="Roboto" panose="02000000000000000000" pitchFamily="2" charset="0"/>
                <a:cs typeface="Roboto" panose="02000000000000000000" pitchFamily="2" charset="0"/>
              </a:rPr>
              <a:t>Beispiele</a:t>
            </a:r>
            <a:r>
              <a:rPr lang="de-AT" sz="1500" dirty="0">
                <a:solidFill>
                  <a:schemeClr val="tx2"/>
                </a:solidFill>
                <a:latin typeface="Roboto" panose="02000000000000000000" pitchFamily="2" charset="0"/>
                <a:ea typeface="Roboto" panose="02000000000000000000" pitchFamily="2" charset="0"/>
                <a:cs typeface="Roboto" panose="02000000000000000000" pitchFamily="2" charset="0"/>
              </a:rPr>
              <a:t>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Pflanzen, Blumen</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Antiquitäten</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Theater, Museen,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Film- und Zirkusvorführungen</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Sportveranstaltungen</a:t>
            </a:r>
          </a:p>
        </p:txBody>
      </p:sp>
      <p:sp>
        <p:nvSpPr>
          <p:cNvPr id="18" name="Textfeld 17">
            <a:extLst>
              <a:ext uri="{FF2B5EF4-FFF2-40B4-BE49-F238E27FC236}">
                <a16:creationId xmlns:a16="http://schemas.microsoft.com/office/drawing/2014/main" id="{D49267C4-4F98-329F-838E-BBFA4C3749B2}"/>
              </a:ext>
            </a:extLst>
          </p:cNvPr>
          <p:cNvSpPr txBox="1"/>
          <p:nvPr/>
        </p:nvSpPr>
        <p:spPr>
          <a:xfrm>
            <a:off x="8178230" y="2578209"/>
            <a:ext cx="2753978" cy="3256661"/>
          </a:xfrm>
          <a:prstGeom prst="rect">
            <a:avLst/>
          </a:prstGeom>
          <a:noFill/>
        </p:spPr>
        <p:txBody>
          <a:bodyPr wrap="square" rtlCol="0">
            <a:spAutoFit/>
          </a:bodyPr>
          <a:lstStyle/>
          <a:p>
            <a:pPr>
              <a:lnSpc>
                <a:spcPct val="200000"/>
              </a:lnSpc>
            </a:pPr>
            <a:r>
              <a:rPr lang="de-AT" sz="1500" b="1" dirty="0">
                <a:solidFill>
                  <a:schemeClr val="tx2"/>
                </a:solidFill>
                <a:latin typeface="Roboto" panose="02000000000000000000" pitchFamily="2" charset="0"/>
                <a:ea typeface="Roboto" panose="02000000000000000000" pitchFamily="2" charset="0"/>
                <a:cs typeface="Roboto" panose="02000000000000000000" pitchFamily="2" charset="0"/>
              </a:rPr>
              <a:t>Beispiele</a:t>
            </a:r>
            <a:r>
              <a:rPr lang="de-AT" sz="1500" dirty="0">
                <a:solidFill>
                  <a:schemeClr val="tx2"/>
                </a:solidFill>
                <a:latin typeface="Roboto" panose="02000000000000000000" pitchFamily="2" charset="0"/>
                <a:ea typeface="Roboto" panose="02000000000000000000" pitchFamily="2" charset="0"/>
                <a:cs typeface="Roboto" panose="02000000000000000000" pitchFamily="2" charset="0"/>
              </a:rPr>
              <a:t>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      Lebensmittel</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      Beherbergung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Bücher, Zeitungen,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Fahrten im Inland </a:t>
            </a:r>
            <a:b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(Zug, Taxi, Straßenbahn, …)</a:t>
            </a:r>
          </a:p>
          <a:p>
            <a:pPr marL="285750" indent="-285750">
              <a:lnSpc>
                <a:spcPct val="200000"/>
              </a:lnSpc>
              <a:buFont typeface="Arial" panose="020B0604020202020204" pitchFamily="34" charset="0"/>
              <a:buChar char="•"/>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Medikamente </a:t>
            </a:r>
          </a:p>
        </p:txBody>
      </p:sp>
      <p:pic>
        <p:nvPicPr>
          <p:cNvPr id="20" name="Grafik 19" descr="Kosmetik Silhouette">
            <a:extLst>
              <a:ext uri="{FF2B5EF4-FFF2-40B4-BE49-F238E27FC236}">
                <a16:creationId xmlns:a16="http://schemas.microsoft.com/office/drawing/2014/main" id="{DB210706-F3BF-8B67-10E6-1E3A8CD848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81005">
            <a:off x="2681713" y="4664545"/>
            <a:ext cx="288000" cy="288000"/>
          </a:xfrm>
          <a:prstGeom prst="rect">
            <a:avLst/>
          </a:prstGeom>
        </p:spPr>
      </p:pic>
      <p:pic>
        <p:nvPicPr>
          <p:cNvPr id="21" name="Grafik 20" descr="Kamm Silhouette">
            <a:extLst>
              <a:ext uri="{FF2B5EF4-FFF2-40B4-BE49-F238E27FC236}">
                <a16:creationId xmlns:a16="http://schemas.microsoft.com/office/drawing/2014/main" id="{D8F60055-6E00-8FF1-3EED-71A2A78C50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5834" y="4138756"/>
            <a:ext cx="288000" cy="288000"/>
          </a:xfrm>
          <a:prstGeom prst="rect">
            <a:avLst/>
          </a:prstGeom>
        </p:spPr>
      </p:pic>
      <p:pic>
        <p:nvPicPr>
          <p:cNvPr id="22" name="Grafik 21" descr="Tee Silhouette">
            <a:extLst>
              <a:ext uri="{FF2B5EF4-FFF2-40B4-BE49-F238E27FC236}">
                <a16:creationId xmlns:a16="http://schemas.microsoft.com/office/drawing/2014/main" id="{D9699F41-7119-6EF7-5009-EDEDBE5B85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36117">
            <a:off x="2699834" y="3616632"/>
            <a:ext cx="288000" cy="288000"/>
          </a:xfrm>
          <a:prstGeom prst="rect">
            <a:avLst/>
          </a:prstGeom>
        </p:spPr>
      </p:pic>
      <p:pic>
        <p:nvPicPr>
          <p:cNvPr id="23" name="Grafik 22" descr="Wasserflasche Silhouette">
            <a:extLst>
              <a:ext uri="{FF2B5EF4-FFF2-40B4-BE49-F238E27FC236}">
                <a16:creationId xmlns:a16="http://schemas.microsoft.com/office/drawing/2014/main" id="{DE1CFD08-E9DD-7FF8-BAD9-E53D99F21A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236824">
            <a:off x="1651875" y="3699600"/>
            <a:ext cx="288000" cy="288000"/>
          </a:xfrm>
          <a:prstGeom prst="rect">
            <a:avLst/>
          </a:prstGeom>
        </p:spPr>
      </p:pic>
      <p:pic>
        <p:nvPicPr>
          <p:cNvPr id="24" name="Grafik 23" descr="Socke Silhouette">
            <a:extLst>
              <a:ext uri="{FF2B5EF4-FFF2-40B4-BE49-F238E27FC236}">
                <a16:creationId xmlns:a16="http://schemas.microsoft.com/office/drawing/2014/main" id="{5C57F859-9E77-2501-CF55-91FC0BB1E5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986191">
            <a:off x="3124490" y="3272358"/>
            <a:ext cx="288000" cy="288000"/>
          </a:xfrm>
          <a:prstGeom prst="rect">
            <a:avLst/>
          </a:prstGeom>
        </p:spPr>
      </p:pic>
      <p:pic>
        <p:nvPicPr>
          <p:cNvPr id="25" name="Grafik 24" descr="Hemd Silhouette">
            <a:extLst>
              <a:ext uri="{FF2B5EF4-FFF2-40B4-BE49-F238E27FC236}">
                <a16:creationId xmlns:a16="http://schemas.microsoft.com/office/drawing/2014/main" id="{63B62BA9-E588-3971-F4A6-56732EB1FB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71592">
            <a:off x="1618907" y="3116682"/>
            <a:ext cx="288000" cy="288000"/>
          </a:xfrm>
          <a:prstGeom prst="rect">
            <a:avLst/>
          </a:prstGeom>
        </p:spPr>
      </p:pic>
      <p:pic>
        <p:nvPicPr>
          <p:cNvPr id="26" name="Grafik 25" descr="Radfahren Silhouette">
            <a:extLst>
              <a:ext uri="{FF2B5EF4-FFF2-40B4-BE49-F238E27FC236}">
                <a16:creationId xmlns:a16="http://schemas.microsoft.com/office/drawing/2014/main" id="{BF390A24-B605-753E-F246-0B6B275A10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72271" y="5469159"/>
            <a:ext cx="288000" cy="288000"/>
          </a:xfrm>
          <a:prstGeom prst="rect">
            <a:avLst/>
          </a:prstGeom>
        </p:spPr>
      </p:pic>
      <p:pic>
        <p:nvPicPr>
          <p:cNvPr id="27" name="Grafik 26" descr="Stadion Silhouette">
            <a:extLst>
              <a:ext uri="{FF2B5EF4-FFF2-40B4-BE49-F238E27FC236}">
                <a16:creationId xmlns:a16="http://schemas.microsoft.com/office/drawing/2014/main" id="{048C315C-E345-3C0A-959D-9361850AF5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78791" y="5002543"/>
            <a:ext cx="288000" cy="288000"/>
          </a:xfrm>
          <a:prstGeom prst="rect">
            <a:avLst/>
          </a:prstGeom>
        </p:spPr>
      </p:pic>
      <p:pic>
        <p:nvPicPr>
          <p:cNvPr id="28" name="Grafik 27" descr="Theatervorhang Silhouette">
            <a:extLst>
              <a:ext uri="{FF2B5EF4-FFF2-40B4-BE49-F238E27FC236}">
                <a16:creationId xmlns:a16="http://schemas.microsoft.com/office/drawing/2014/main" id="{6E4C0CEF-7A95-1598-648F-26E9D6D5670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200600">
            <a:off x="6902725" y="4093059"/>
            <a:ext cx="288000" cy="288000"/>
          </a:xfrm>
          <a:prstGeom prst="rect">
            <a:avLst/>
          </a:prstGeom>
        </p:spPr>
      </p:pic>
      <p:pic>
        <p:nvPicPr>
          <p:cNvPr id="29" name="Grafik 28" descr="Topfblumen Silhouette">
            <a:extLst>
              <a:ext uri="{FF2B5EF4-FFF2-40B4-BE49-F238E27FC236}">
                <a16:creationId xmlns:a16="http://schemas.microsoft.com/office/drawing/2014/main" id="{4BE3C169-9B61-AB4D-154B-70D77BB2C07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20934008">
            <a:off x="4905370" y="3133679"/>
            <a:ext cx="288000" cy="288000"/>
          </a:xfrm>
          <a:prstGeom prst="rect">
            <a:avLst/>
          </a:prstGeom>
        </p:spPr>
      </p:pic>
      <p:pic>
        <p:nvPicPr>
          <p:cNvPr id="30" name="Grafik 29" descr="Blumenstrauß Silhouette">
            <a:extLst>
              <a:ext uri="{FF2B5EF4-FFF2-40B4-BE49-F238E27FC236}">
                <a16:creationId xmlns:a16="http://schemas.microsoft.com/office/drawing/2014/main" id="{F38FF8BA-633A-C99D-3BF2-EF579492527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660073" y="3197390"/>
            <a:ext cx="288000" cy="288000"/>
          </a:xfrm>
          <a:prstGeom prst="rect">
            <a:avLst/>
          </a:prstGeom>
        </p:spPr>
      </p:pic>
      <p:pic>
        <p:nvPicPr>
          <p:cNvPr id="31" name="Grafik 30" descr="Sukkulente Silhouette">
            <a:extLst>
              <a:ext uri="{FF2B5EF4-FFF2-40B4-BE49-F238E27FC236}">
                <a16:creationId xmlns:a16="http://schemas.microsoft.com/office/drawing/2014/main" id="{875C8ADE-6992-17C1-509B-1DC4D4FB2FF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547465">
            <a:off x="6349609" y="3624724"/>
            <a:ext cx="288000" cy="288000"/>
          </a:xfrm>
          <a:prstGeom prst="rect">
            <a:avLst/>
          </a:prstGeom>
        </p:spPr>
      </p:pic>
      <p:pic>
        <p:nvPicPr>
          <p:cNvPr id="32" name="Grafik 31" descr="Medizin Silhouette">
            <a:extLst>
              <a:ext uri="{FF2B5EF4-FFF2-40B4-BE49-F238E27FC236}">
                <a16:creationId xmlns:a16="http://schemas.microsoft.com/office/drawing/2014/main" id="{700738D5-03AB-DE34-321F-52CA1BD8F36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815904" y="5488574"/>
            <a:ext cx="288000" cy="288000"/>
          </a:xfrm>
          <a:prstGeom prst="rect">
            <a:avLst/>
          </a:prstGeom>
        </p:spPr>
      </p:pic>
      <p:pic>
        <p:nvPicPr>
          <p:cNvPr id="33" name="Grafik 32" descr="Straßenbahnwagen Silhouette">
            <a:extLst>
              <a:ext uri="{FF2B5EF4-FFF2-40B4-BE49-F238E27FC236}">
                <a16:creationId xmlns:a16="http://schemas.microsoft.com/office/drawing/2014/main" id="{1A5764FA-6C7C-3F83-8AC3-8D748E50B08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137490" y="4568578"/>
            <a:ext cx="288000" cy="288000"/>
          </a:xfrm>
          <a:prstGeom prst="rect">
            <a:avLst/>
          </a:prstGeom>
        </p:spPr>
      </p:pic>
      <p:pic>
        <p:nvPicPr>
          <p:cNvPr id="34" name="Grafik 33" descr="Bücher Silhouette">
            <a:extLst>
              <a:ext uri="{FF2B5EF4-FFF2-40B4-BE49-F238E27FC236}">
                <a16:creationId xmlns:a16="http://schemas.microsoft.com/office/drawing/2014/main" id="{9BDDA0CA-5C90-BD3A-23FA-6616AB5A2A6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425490" y="4105148"/>
            <a:ext cx="288000" cy="288000"/>
          </a:xfrm>
          <a:prstGeom prst="rect">
            <a:avLst/>
          </a:prstGeom>
        </p:spPr>
      </p:pic>
      <p:pic>
        <p:nvPicPr>
          <p:cNvPr id="35" name="Grafik 34" descr="Bett Silhouette">
            <a:extLst>
              <a:ext uri="{FF2B5EF4-FFF2-40B4-BE49-F238E27FC236}">
                <a16:creationId xmlns:a16="http://schemas.microsoft.com/office/drawing/2014/main" id="{29D4A05C-2B4E-83EA-C6F2-F253D9BDB90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532388" y="3681856"/>
            <a:ext cx="288000" cy="288000"/>
          </a:xfrm>
          <a:prstGeom prst="rect">
            <a:avLst/>
          </a:prstGeom>
        </p:spPr>
      </p:pic>
      <p:pic>
        <p:nvPicPr>
          <p:cNvPr id="36" name="Grafik 35" descr="Einkaufstasche Silhouette">
            <a:extLst>
              <a:ext uri="{FF2B5EF4-FFF2-40B4-BE49-F238E27FC236}">
                <a16:creationId xmlns:a16="http://schemas.microsoft.com/office/drawing/2014/main" id="{AE5357DB-8DF3-CB37-3575-534A0908360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150556" y="3193370"/>
            <a:ext cx="288000" cy="288000"/>
          </a:xfrm>
          <a:prstGeom prst="rect">
            <a:avLst/>
          </a:prstGeom>
        </p:spPr>
      </p:pic>
      <p:pic>
        <p:nvPicPr>
          <p:cNvPr id="37" name="Grafik 36" descr="Einkaufskorb Silhouette">
            <a:extLst>
              <a:ext uri="{FF2B5EF4-FFF2-40B4-BE49-F238E27FC236}">
                <a16:creationId xmlns:a16="http://schemas.microsoft.com/office/drawing/2014/main" id="{084C960F-2A78-11E0-7F73-64654827600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rot="775733">
            <a:off x="8503819" y="3193369"/>
            <a:ext cx="288000" cy="288000"/>
          </a:xfrm>
          <a:prstGeom prst="rect">
            <a:avLst/>
          </a:prstGeom>
        </p:spPr>
      </p:pic>
      <p:pic>
        <p:nvPicPr>
          <p:cNvPr id="38" name="Grafik 37" descr="Videokamera Silhouette">
            <a:extLst>
              <a:ext uri="{FF2B5EF4-FFF2-40B4-BE49-F238E27FC236}">
                <a16:creationId xmlns:a16="http://schemas.microsoft.com/office/drawing/2014/main" id="{02F6FFAA-1E25-C5E8-1A69-6CE33B654AE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rot="20295734">
            <a:off x="4887308" y="4451211"/>
            <a:ext cx="288000" cy="288000"/>
          </a:xfrm>
          <a:prstGeom prst="rect">
            <a:avLst/>
          </a:prstGeom>
        </p:spPr>
      </p:pic>
      <p:sp>
        <p:nvSpPr>
          <p:cNvPr id="39" name="Titel 1">
            <a:extLst>
              <a:ext uri="{FF2B5EF4-FFF2-40B4-BE49-F238E27FC236}">
                <a16:creationId xmlns:a16="http://schemas.microsoft.com/office/drawing/2014/main" id="{500441B8-6997-7D91-6B12-84FDB29EF009}"/>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UMSATZSTEUER - Steuersätze</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40" name="Grafik 39">
            <a:extLst>
              <a:ext uri="{FF2B5EF4-FFF2-40B4-BE49-F238E27FC236}">
                <a16:creationId xmlns:a16="http://schemas.microsoft.com/office/drawing/2014/main" id="{9D257C47-2FC4-7CFC-BE9F-183BEB5DE0FD}"/>
              </a:ext>
            </a:extLst>
          </p:cNvPr>
          <p:cNvPicPr>
            <a:picLocks noChangeAspect="1"/>
          </p:cNvPicPr>
          <p:nvPr/>
        </p:nvPicPr>
        <p:blipFill>
          <a:blip r:embed="rId40">
            <a:extLst>
              <a:ext uri="{96DAC541-7B7A-43D3-8B79-37D633B846F1}">
                <asvg:svgBlip xmlns:asvg="http://schemas.microsoft.com/office/drawing/2016/SVG/main" r:embed="rId41"/>
              </a:ext>
            </a:extLst>
          </a:blip>
          <a:srcRect/>
          <a:stretch/>
        </p:blipFill>
        <p:spPr>
          <a:xfrm>
            <a:off x="11398329" y="244641"/>
            <a:ext cx="540000" cy="540000"/>
          </a:xfrm>
          <a:prstGeom prst="rect">
            <a:avLst/>
          </a:prstGeom>
        </p:spPr>
      </p:pic>
      <p:sp>
        <p:nvSpPr>
          <p:cNvPr id="41" name="Textfeld 40">
            <a:extLst>
              <a:ext uri="{FF2B5EF4-FFF2-40B4-BE49-F238E27FC236}">
                <a16:creationId xmlns:a16="http://schemas.microsoft.com/office/drawing/2014/main" id="{94947134-3F24-FCE1-44BA-51CB59A5A526}"/>
              </a:ext>
            </a:extLst>
          </p:cNvPr>
          <p:cNvSpPr txBox="1"/>
          <p:nvPr/>
        </p:nvSpPr>
        <p:spPr>
          <a:xfrm>
            <a:off x="220274" y="6078891"/>
            <a:ext cx="6097712" cy="990015"/>
          </a:xfrm>
          <a:prstGeom prst="rect">
            <a:avLst/>
          </a:prstGeom>
          <a:noFill/>
        </p:spPr>
        <p:txBody>
          <a:bodyPr wrap="square">
            <a:spAutoFit/>
          </a:bodyPr>
          <a:lstStyle/>
          <a:p>
            <a:pPr>
              <a:lnSpc>
                <a:spcPct val="150000"/>
              </a:lnSpc>
            </a:pPr>
            <a:r>
              <a:rPr lang="de-AT" sz="1000" dirty="0">
                <a:latin typeface="Roboto" panose="02000000000000000000" pitchFamily="2" charset="0"/>
                <a:ea typeface="Roboto" panose="02000000000000000000" pitchFamily="2" charset="0"/>
                <a:cs typeface="Roboto" panose="02000000000000000000" pitchFamily="2" charset="0"/>
              </a:rPr>
              <a:t>Quelle: </a:t>
            </a:r>
          </a:p>
          <a:p>
            <a:pPr marL="171450" indent="-171450">
              <a:lnSpc>
                <a:spcPct val="150000"/>
              </a:lnSpc>
              <a:buFont typeface="Arial" panose="020B0604020202020204" pitchFamily="34" charset="0"/>
              <a:buChar char="•"/>
            </a:pPr>
            <a:r>
              <a:rPr lang="de-DE" sz="1000" dirty="0">
                <a:hlinkClick r:id="rId42"/>
              </a:rPr>
              <a:t>Umsatzsteuer: Überblick in Tabellenform – WKO</a:t>
            </a:r>
            <a:r>
              <a:rPr lang="de-DE" sz="1000" dirty="0"/>
              <a:t> </a:t>
            </a:r>
          </a:p>
          <a:p>
            <a:pPr marL="171450" indent="-171450">
              <a:lnSpc>
                <a:spcPct val="150000"/>
              </a:lnSpc>
              <a:buFont typeface="Arial" panose="020B0604020202020204" pitchFamily="34" charset="0"/>
              <a:buChar char="•"/>
            </a:pPr>
            <a:r>
              <a:rPr lang="de-DE" sz="1000" dirty="0">
                <a:hlinkClick r:id="rId43"/>
              </a:rPr>
              <a:t>Die wichtigsten Anwendungsfälle für die ermäßigten Umsatzsteuersätze von 10 % und 13 % - WKO</a:t>
            </a:r>
            <a:r>
              <a:rPr lang="de-AT" sz="1000" dirty="0"/>
              <a:t> </a:t>
            </a:r>
          </a:p>
          <a:p>
            <a:pPr>
              <a:lnSpc>
                <a:spcPct val="150000"/>
              </a:lnSpc>
            </a:pPr>
            <a:endParaRPr lang="de-AT" sz="1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9462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F0FE2C2-02DA-706B-D39C-432F151ED4F4}"/>
              </a:ext>
            </a:extLst>
          </p:cNvPr>
          <p:cNvSpPr/>
          <p:nvPr/>
        </p:nvSpPr>
        <p:spPr>
          <a:xfrm>
            <a:off x="1015999" y="1676778"/>
            <a:ext cx="4622801" cy="2730122"/>
          </a:xfrm>
          <a:prstGeom prst="rect">
            <a:avLst/>
          </a:prstGeom>
          <a:noFill/>
          <a:ln>
            <a:solidFill>
              <a:srgbClr val="773E8F"/>
            </a:solidFill>
          </a:ln>
        </p:spPr>
        <p:style>
          <a:lnRef idx="2">
            <a:schemeClr val="accent3"/>
          </a:lnRef>
          <a:fillRef idx="1">
            <a:schemeClr val="lt1"/>
          </a:fillRef>
          <a:effectRef idx="0">
            <a:schemeClr val="accent3"/>
          </a:effectRef>
          <a:fontRef idx="minor">
            <a:schemeClr val="dk1"/>
          </a:fontRef>
        </p:style>
        <p:txBody>
          <a:bodyPr tIns="72000" rtlCol="0" anchor="t"/>
          <a:lstStyle/>
          <a:p>
            <a:pPr algn="ctr"/>
            <a:r>
              <a:rPr lang="de-AT" b="1" dirty="0">
                <a:solidFill>
                  <a:srgbClr val="773E8F"/>
                </a:solidFill>
                <a:latin typeface="Roboto" panose="02000000000000000000" pitchFamily="2" charset="0"/>
                <a:ea typeface="Roboto" panose="02000000000000000000" pitchFamily="2" charset="0"/>
                <a:cs typeface="Roboto" panose="02000000000000000000" pitchFamily="2" charset="0"/>
              </a:rPr>
              <a:t>Beispiel </a:t>
            </a:r>
            <a:endParaRPr lang="de-AT" dirty="0">
              <a:solidFill>
                <a:srgbClr val="773E8F"/>
              </a:solidFill>
              <a:latin typeface="Roboto" panose="02000000000000000000" pitchFamily="2" charset="0"/>
              <a:ea typeface="Roboto" panose="02000000000000000000" pitchFamily="2" charset="0"/>
              <a:cs typeface="Roboto" panose="02000000000000000000" pitchFamily="2" charset="0"/>
            </a:endParaRPr>
          </a:p>
        </p:txBody>
      </p:sp>
      <p:sp>
        <p:nvSpPr>
          <p:cNvPr id="6" name="Rechteck 5">
            <a:extLst>
              <a:ext uri="{FF2B5EF4-FFF2-40B4-BE49-F238E27FC236}">
                <a16:creationId xmlns:a16="http://schemas.microsoft.com/office/drawing/2014/main" id="{A84900C2-ADEA-A400-D5DB-79C3CDD34C63}"/>
              </a:ext>
            </a:extLst>
          </p:cNvPr>
          <p:cNvSpPr/>
          <p:nvPr/>
        </p:nvSpPr>
        <p:spPr>
          <a:xfrm>
            <a:off x="1271476" y="2262473"/>
            <a:ext cx="4123205" cy="1722981"/>
          </a:xfrm>
          <a:prstGeom prst="rect">
            <a:avLst/>
          </a:prstGeom>
          <a:solidFill>
            <a:schemeClr val="bg1"/>
          </a:solidFill>
          <a:ln w="19050">
            <a:solidFill>
              <a:srgbClr val="773E8F">
                <a:alpha val="32047"/>
              </a:srgb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AT" sz="16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Verkaufspreis (netto)	350 EUR</a:t>
            </a:r>
          </a:p>
          <a:p>
            <a:pPr>
              <a:lnSpc>
                <a:spcPct val="150000"/>
              </a:lnSpc>
            </a:pPr>
            <a:r>
              <a:rPr lang="de-AT" sz="16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de-AT" sz="1600" b="1" u="sng"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de-AT" sz="1600" b="1" u="sng"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+ 20 % </a:t>
            </a:r>
            <a:r>
              <a:rPr lang="de-AT" sz="1600" b="1" u="sng" dirty="0" err="1">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USt</a:t>
            </a:r>
            <a:r>
              <a:rPr lang="de-AT" sz="1600" b="1" u="sng"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70 EUR  </a:t>
            </a:r>
          </a:p>
          <a:p>
            <a:pPr>
              <a:lnSpc>
                <a:spcPct val="150000"/>
              </a:lnSpc>
            </a:pPr>
            <a:r>
              <a:rPr lang="de-AT" sz="16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Bruttopreis	420 EUR</a:t>
            </a:r>
          </a:p>
        </p:txBody>
      </p:sp>
      <p:sp>
        <p:nvSpPr>
          <p:cNvPr id="7" name="Rechteck: abgerundete Ecken 9">
            <a:extLst>
              <a:ext uri="{FF2B5EF4-FFF2-40B4-BE49-F238E27FC236}">
                <a16:creationId xmlns:a16="http://schemas.microsoft.com/office/drawing/2014/main" id="{BF96951F-126D-03B5-5B1A-D8F938441118}"/>
              </a:ext>
            </a:extLst>
          </p:cNvPr>
          <p:cNvSpPr/>
          <p:nvPr/>
        </p:nvSpPr>
        <p:spPr>
          <a:xfrm>
            <a:off x="5957119" y="1676778"/>
            <a:ext cx="2129606" cy="540000"/>
          </a:xfrm>
          <a:prstGeom prst="roundRect">
            <a:avLst/>
          </a:prstGeom>
          <a:solidFill>
            <a:srgbClr val="773E8F">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55751E97-5516-AF83-8D54-0F452DE4797D}"/>
              </a:ext>
            </a:extLst>
          </p:cNvPr>
          <p:cNvSpPr txBox="1"/>
          <p:nvPr/>
        </p:nvSpPr>
        <p:spPr>
          <a:xfrm>
            <a:off x="6049472" y="1764164"/>
            <a:ext cx="1944900" cy="365228"/>
          </a:xfrm>
          <a:prstGeom prst="rect">
            <a:avLst/>
          </a:prstGeom>
          <a:noFill/>
        </p:spPr>
        <p:txBody>
          <a:bodyPr wrap="square" rtlCol="0">
            <a:spAutoFit/>
          </a:bodyPr>
          <a:lstStyle/>
          <a:p>
            <a:pPr algn="ctr">
              <a:lnSpc>
                <a:spcPct val="120000"/>
              </a:lnSpc>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Nettopreis = 100%</a:t>
            </a:r>
          </a:p>
        </p:txBody>
      </p:sp>
      <p:cxnSp>
        <p:nvCxnSpPr>
          <p:cNvPr id="9" name="Gerade Verbindung mit Pfeil 8">
            <a:extLst>
              <a:ext uri="{FF2B5EF4-FFF2-40B4-BE49-F238E27FC236}">
                <a16:creationId xmlns:a16="http://schemas.microsoft.com/office/drawing/2014/main" id="{0D713944-8544-32F5-EED7-B5F1DFC87797}"/>
              </a:ext>
            </a:extLst>
          </p:cNvPr>
          <p:cNvCxnSpPr>
            <a:cxnSpLocks/>
            <a:stCxn id="7" idx="1"/>
          </p:cNvCxnSpPr>
          <p:nvPr/>
        </p:nvCxnSpPr>
        <p:spPr>
          <a:xfrm flipH="1">
            <a:off x="5038725" y="1946778"/>
            <a:ext cx="918394" cy="933382"/>
          </a:xfrm>
          <a:prstGeom prst="straightConnector1">
            <a:avLst/>
          </a:prstGeom>
          <a:ln w="19050">
            <a:solidFill>
              <a:srgbClr val="773E8F"/>
            </a:solidFill>
            <a:tailEnd type="triangle"/>
          </a:ln>
        </p:spPr>
        <p:style>
          <a:lnRef idx="1">
            <a:schemeClr val="accent3"/>
          </a:lnRef>
          <a:fillRef idx="0">
            <a:schemeClr val="accent3"/>
          </a:fillRef>
          <a:effectRef idx="0">
            <a:schemeClr val="accent3"/>
          </a:effectRef>
          <a:fontRef idx="minor">
            <a:schemeClr val="tx1"/>
          </a:fontRef>
        </p:style>
      </p:cxnSp>
      <p:sp>
        <p:nvSpPr>
          <p:cNvPr id="10" name="Rechteck: abgerundete Ecken 13">
            <a:extLst>
              <a:ext uri="{FF2B5EF4-FFF2-40B4-BE49-F238E27FC236}">
                <a16:creationId xmlns:a16="http://schemas.microsoft.com/office/drawing/2014/main" id="{E30C88E4-8839-A8FA-FF4D-84C85A013A89}"/>
              </a:ext>
            </a:extLst>
          </p:cNvPr>
          <p:cNvSpPr/>
          <p:nvPr/>
        </p:nvSpPr>
        <p:spPr>
          <a:xfrm>
            <a:off x="5957119" y="3625733"/>
            <a:ext cx="2117589" cy="540000"/>
          </a:xfrm>
          <a:prstGeom prst="roundRect">
            <a:avLst/>
          </a:prstGeom>
          <a:solidFill>
            <a:srgbClr val="773E8F">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1" name="Textfeld 10">
            <a:extLst>
              <a:ext uri="{FF2B5EF4-FFF2-40B4-BE49-F238E27FC236}">
                <a16:creationId xmlns:a16="http://schemas.microsoft.com/office/drawing/2014/main" id="{4CBB0349-B7A2-BFAE-51D0-BE02D810E25C}"/>
              </a:ext>
            </a:extLst>
          </p:cNvPr>
          <p:cNvSpPr txBox="1"/>
          <p:nvPr/>
        </p:nvSpPr>
        <p:spPr>
          <a:xfrm>
            <a:off x="6048951" y="3713119"/>
            <a:ext cx="1933925" cy="365228"/>
          </a:xfrm>
          <a:prstGeom prst="rect">
            <a:avLst/>
          </a:prstGeom>
          <a:noFill/>
        </p:spPr>
        <p:txBody>
          <a:bodyPr wrap="square" rtlCol="0">
            <a:spAutoFit/>
          </a:bodyPr>
          <a:lstStyle/>
          <a:p>
            <a:pPr algn="ctr">
              <a:lnSpc>
                <a:spcPct val="120000"/>
              </a:lnSpc>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Bruttopreis = 120%</a:t>
            </a:r>
          </a:p>
        </p:txBody>
      </p:sp>
      <p:cxnSp>
        <p:nvCxnSpPr>
          <p:cNvPr id="12" name="Gerade Verbindung mit Pfeil 11">
            <a:extLst>
              <a:ext uri="{FF2B5EF4-FFF2-40B4-BE49-F238E27FC236}">
                <a16:creationId xmlns:a16="http://schemas.microsoft.com/office/drawing/2014/main" id="{A7A110F5-0877-3E54-30FC-64761D82783C}"/>
              </a:ext>
            </a:extLst>
          </p:cNvPr>
          <p:cNvCxnSpPr>
            <a:cxnSpLocks/>
          </p:cNvCxnSpPr>
          <p:nvPr/>
        </p:nvCxnSpPr>
        <p:spPr>
          <a:xfrm flipH="1" flipV="1">
            <a:off x="5057544" y="3436737"/>
            <a:ext cx="918394" cy="457809"/>
          </a:xfrm>
          <a:prstGeom prst="straightConnector1">
            <a:avLst/>
          </a:prstGeom>
          <a:ln w="19050">
            <a:solidFill>
              <a:srgbClr val="773E8F"/>
            </a:solidFill>
            <a:tailEnd type="triangle"/>
          </a:ln>
        </p:spPr>
        <p:style>
          <a:lnRef idx="1">
            <a:schemeClr val="accent3"/>
          </a:lnRef>
          <a:fillRef idx="0">
            <a:schemeClr val="accent3"/>
          </a:fillRef>
          <a:effectRef idx="0">
            <a:schemeClr val="accent3"/>
          </a:effectRef>
          <a:fontRef idx="minor">
            <a:schemeClr val="tx1"/>
          </a:fontRef>
        </p:style>
      </p:cxnSp>
      <p:sp>
        <p:nvSpPr>
          <p:cNvPr id="13" name="Rechteck: abgerundete Ecken 21">
            <a:extLst>
              <a:ext uri="{FF2B5EF4-FFF2-40B4-BE49-F238E27FC236}">
                <a16:creationId xmlns:a16="http://schemas.microsoft.com/office/drawing/2014/main" id="{D77EBE08-0204-4BE8-73CC-77238A385A13}"/>
              </a:ext>
            </a:extLst>
          </p:cNvPr>
          <p:cNvSpPr/>
          <p:nvPr/>
        </p:nvSpPr>
        <p:spPr>
          <a:xfrm>
            <a:off x="5971884" y="2714610"/>
            <a:ext cx="2624608" cy="540000"/>
          </a:xfrm>
          <a:prstGeom prst="roundRect">
            <a:avLst/>
          </a:prstGeom>
          <a:solidFill>
            <a:srgbClr val="773E8F">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14" name="Textfeld 13">
            <a:extLst>
              <a:ext uri="{FF2B5EF4-FFF2-40B4-BE49-F238E27FC236}">
                <a16:creationId xmlns:a16="http://schemas.microsoft.com/office/drawing/2014/main" id="{DB29C874-FA7E-12E5-D1C1-44FDCFDFC135}"/>
              </a:ext>
            </a:extLst>
          </p:cNvPr>
          <p:cNvSpPr txBox="1"/>
          <p:nvPr/>
        </p:nvSpPr>
        <p:spPr>
          <a:xfrm>
            <a:off x="5971884" y="2800586"/>
            <a:ext cx="2624608" cy="368049"/>
          </a:xfrm>
          <a:prstGeom prst="rect">
            <a:avLst/>
          </a:prstGeom>
          <a:noFill/>
        </p:spPr>
        <p:txBody>
          <a:bodyPr wrap="square" rtlCol="0">
            <a:spAutoFit/>
          </a:bodyPr>
          <a:lstStyle/>
          <a:p>
            <a:pPr algn="ctr">
              <a:lnSpc>
                <a:spcPct val="120000"/>
              </a:lnSpc>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Umsatzsteuersatz = 20%</a:t>
            </a:r>
          </a:p>
        </p:txBody>
      </p:sp>
      <p:sp>
        <p:nvSpPr>
          <p:cNvPr id="15" name="Rechteck: abgerundete Ecken 23">
            <a:extLst>
              <a:ext uri="{FF2B5EF4-FFF2-40B4-BE49-F238E27FC236}">
                <a16:creationId xmlns:a16="http://schemas.microsoft.com/office/drawing/2014/main" id="{97438594-2D92-85DF-8BDB-0EE1AA58F7A2}"/>
              </a:ext>
            </a:extLst>
          </p:cNvPr>
          <p:cNvSpPr/>
          <p:nvPr/>
        </p:nvSpPr>
        <p:spPr>
          <a:xfrm>
            <a:off x="1010949" y="4980699"/>
            <a:ext cx="8685805" cy="1570739"/>
          </a:xfrm>
          <a:prstGeom prst="roundRect">
            <a:avLst>
              <a:gd name="adj" fmla="val 11264"/>
            </a:avLst>
          </a:prstGeom>
          <a:solidFill>
            <a:srgbClr val="773E8F">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16" name="Textfeld 15">
            <a:extLst>
              <a:ext uri="{FF2B5EF4-FFF2-40B4-BE49-F238E27FC236}">
                <a16:creationId xmlns:a16="http://schemas.microsoft.com/office/drawing/2014/main" id="{9BE03226-E159-FD6F-F296-1793B7220470}"/>
              </a:ext>
            </a:extLst>
          </p:cNvPr>
          <p:cNvSpPr txBox="1"/>
          <p:nvPr/>
        </p:nvSpPr>
        <p:spPr>
          <a:xfrm>
            <a:off x="1189693" y="5124457"/>
            <a:ext cx="6302725" cy="410882"/>
          </a:xfrm>
          <a:prstGeom prst="rect">
            <a:avLst/>
          </a:prstGeom>
          <a:noFill/>
        </p:spPr>
        <p:txBody>
          <a:bodyPr wrap="square" rtlCol="0">
            <a:spAutoFit/>
          </a:bodyPr>
          <a:lstStyle/>
          <a:p>
            <a:pPr>
              <a:lnSpc>
                <a:spcPct val="120000"/>
              </a:lnSpc>
            </a:pPr>
            <a:r>
              <a:rPr lang="de-DE" b="1" dirty="0">
                <a:solidFill>
                  <a:schemeClr val="tx2"/>
                </a:solidFill>
                <a:latin typeface="Roboto" panose="02000000000000000000" pitchFamily="2" charset="0"/>
                <a:ea typeface="Roboto" panose="02000000000000000000" pitchFamily="2" charset="0"/>
                <a:cs typeface="Roboto" panose="02000000000000000000" pitchFamily="2" charset="0"/>
              </a:rPr>
              <a:t>Berechnung des Nettopreises bei gegebenem Bruttopreis: </a:t>
            </a:r>
          </a:p>
        </p:txBody>
      </p:sp>
      <p:grpSp>
        <p:nvGrpSpPr>
          <p:cNvPr id="34" name="Gruppieren 33">
            <a:extLst>
              <a:ext uri="{FF2B5EF4-FFF2-40B4-BE49-F238E27FC236}">
                <a16:creationId xmlns:a16="http://schemas.microsoft.com/office/drawing/2014/main" id="{75E59994-1F88-F997-6CBE-CA6872E4615F}"/>
              </a:ext>
            </a:extLst>
          </p:cNvPr>
          <p:cNvGrpSpPr/>
          <p:nvPr/>
        </p:nvGrpSpPr>
        <p:grpSpPr>
          <a:xfrm>
            <a:off x="8086725" y="4369481"/>
            <a:ext cx="3851604" cy="811741"/>
            <a:chOff x="8086725" y="4501438"/>
            <a:chExt cx="3851604" cy="811741"/>
          </a:xfrm>
        </p:grpSpPr>
        <p:sp>
          <p:nvSpPr>
            <p:cNvPr id="17" name="Rechteck: abgerundete Ecken 25">
              <a:extLst>
                <a:ext uri="{FF2B5EF4-FFF2-40B4-BE49-F238E27FC236}">
                  <a16:creationId xmlns:a16="http://schemas.microsoft.com/office/drawing/2014/main" id="{3BDE84D2-EE22-6215-B259-D2B4C7779672}"/>
                </a:ext>
              </a:extLst>
            </p:cNvPr>
            <p:cNvSpPr/>
            <p:nvPr/>
          </p:nvSpPr>
          <p:spPr>
            <a:xfrm>
              <a:off x="8086725" y="4501438"/>
              <a:ext cx="3851604" cy="811741"/>
            </a:xfrm>
            <a:prstGeom prst="roundRect">
              <a:avLst>
                <a:gd name="adj" fmla="val 18440"/>
              </a:avLst>
            </a:prstGeom>
            <a:solidFill>
              <a:srgbClr val="773E8F">
                <a:alpha val="40000"/>
              </a:srgbClr>
            </a:solidFill>
            <a:ln w="9525">
              <a:solidFill>
                <a:srgbClr val="773E8F">
                  <a:alpha val="82000"/>
                </a:srgb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pic>
          <p:nvPicPr>
            <p:cNvPr id="18" name="Grafik 17" descr="Informationen mit einfarbiger Füllung">
              <a:extLst>
                <a:ext uri="{FF2B5EF4-FFF2-40B4-BE49-F238E27FC236}">
                  <a16:creationId xmlns:a16="http://schemas.microsoft.com/office/drawing/2014/main" id="{E05E5222-7B7C-ADC8-0590-B46466F530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44204" y="4574547"/>
              <a:ext cx="333046" cy="333046"/>
            </a:xfrm>
            <a:prstGeom prst="rect">
              <a:avLst/>
            </a:prstGeom>
          </p:spPr>
        </p:pic>
        <p:sp>
          <p:nvSpPr>
            <p:cNvPr id="19" name="Textfeld 18">
              <a:extLst>
                <a:ext uri="{FF2B5EF4-FFF2-40B4-BE49-F238E27FC236}">
                  <a16:creationId xmlns:a16="http://schemas.microsoft.com/office/drawing/2014/main" id="{E7816800-DDBF-200A-C82D-29B7731EE4B0}"/>
                </a:ext>
              </a:extLst>
            </p:cNvPr>
            <p:cNvSpPr txBox="1"/>
            <p:nvPr/>
          </p:nvSpPr>
          <p:spPr>
            <a:xfrm>
              <a:off x="8355177" y="4707031"/>
              <a:ext cx="3314700" cy="410882"/>
            </a:xfrm>
            <a:prstGeom prst="rect">
              <a:avLst/>
            </a:prstGeom>
            <a:noFill/>
          </p:spPr>
          <p:txBody>
            <a:bodyPr wrap="square" rtlCol="0">
              <a:spAutoFit/>
            </a:bodyPr>
            <a:lstStyle/>
            <a:p>
              <a:pPr algn="ctr">
                <a:lnSpc>
                  <a:spcPct val="120000"/>
                </a:lnSpc>
              </a:pPr>
              <a:r>
                <a:rPr lang="de-DE" dirty="0">
                  <a:solidFill>
                    <a:schemeClr val="tx2"/>
                  </a:solidFill>
                  <a:latin typeface="Roboto" panose="02000000000000000000" pitchFamily="2" charset="0"/>
                  <a:ea typeface="Roboto" panose="02000000000000000000" pitchFamily="2" charset="0"/>
                  <a:cs typeface="Roboto" panose="02000000000000000000" pitchFamily="2" charset="0"/>
                </a:rPr>
                <a:t>Nettopreis + </a:t>
              </a:r>
              <a:r>
                <a:rPr lang="de-DE" dirty="0" err="1">
                  <a:solidFill>
                    <a:schemeClr val="tx2"/>
                  </a:solidFill>
                  <a:latin typeface="Roboto" panose="02000000000000000000" pitchFamily="2" charset="0"/>
                  <a:ea typeface="Roboto" panose="02000000000000000000" pitchFamily="2" charset="0"/>
                  <a:cs typeface="Roboto" panose="02000000000000000000" pitchFamily="2" charset="0"/>
                </a:rPr>
                <a:t>USt</a:t>
              </a:r>
              <a:r>
                <a:rPr lang="de-DE" dirty="0">
                  <a:solidFill>
                    <a:schemeClr val="tx2"/>
                  </a:solidFill>
                  <a:latin typeface="Roboto" panose="02000000000000000000" pitchFamily="2" charset="0"/>
                  <a:ea typeface="Roboto" panose="02000000000000000000" pitchFamily="2" charset="0"/>
                  <a:cs typeface="Roboto" panose="02000000000000000000" pitchFamily="2" charset="0"/>
                </a:rPr>
                <a:t> = Bruttopreis</a:t>
              </a:r>
            </a:p>
          </p:txBody>
        </p:sp>
      </p:grpSp>
      <p:grpSp>
        <p:nvGrpSpPr>
          <p:cNvPr id="32" name="Gruppieren 31">
            <a:extLst>
              <a:ext uri="{FF2B5EF4-FFF2-40B4-BE49-F238E27FC236}">
                <a16:creationId xmlns:a16="http://schemas.microsoft.com/office/drawing/2014/main" id="{5C22623C-B76D-8F41-F870-44DCAD19BA1F}"/>
              </a:ext>
            </a:extLst>
          </p:cNvPr>
          <p:cNvGrpSpPr/>
          <p:nvPr/>
        </p:nvGrpSpPr>
        <p:grpSpPr>
          <a:xfrm>
            <a:off x="1302807" y="5646641"/>
            <a:ext cx="3113427" cy="685529"/>
            <a:chOff x="1302807" y="5444936"/>
            <a:chExt cx="3113427" cy="685529"/>
          </a:xfrm>
        </p:grpSpPr>
        <p:sp>
          <p:nvSpPr>
            <p:cNvPr id="20" name="Textfeld 19">
              <a:extLst>
                <a:ext uri="{FF2B5EF4-FFF2-40B4-BE49-F238E27FC236}">
                  <a16:creationId xmlns:a16="http://schemas.microsoft.com/office/drawing/2014/main" id="{791A6ACC-DCCE-5A59-E65F-961F3884B2D6}"/>
                </a:ext>
              </a:extLst>
            </p:cNvPr>
            <p:cNvSpPr txBox="1"/>
            <p:nvPr/>
          </p:nvSpPr>
          <p:spPr>
            <a:xfrm>
              <a:off x="1302807" y="5594015"/>
              <a:ext cx="1258201" cy="348172"/>
            </a:xfrm>
            <a:prstGeom prst="rect">
              <a:avLst/>
            </a:prstGeom>
            <a:noFill/>
          </p:spPr>
          <p:txBody>
            <a:bodyPr wrap="square" rtlCol="0">
              <a:spAutoFit/>
            </a:bodyPr>
            <a:lstStyle/>
            <a:p>
              <a:pPr>
                <a:lnSpc>
                  <a:spcPct val="120000"/>
                </a:lnSpc>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Nettopreis =  </a:t>
              </a:r>
            </a:p>
          </p:txBody>
        </p:sp>
        <p:sp>
          <p:nvSpPr>
            <p:cNvPr id="21" name="Textfeld 20">
              <a:extLst>
                <a:ext uri="{FF2B5EF4-FFF2-40B4-BE49-F238E27FC236}">
                  <a16:creationId xmlns:a16="http://schemas.microsoft.com/office/drawing/2014/main" id="{6DB08E0D-9BEC-FFF4-C78B-B3ECB2AC54CC}"/>
                </a:ext>
              </a:extLst>
            </p:cNvPr>
            <p:cNvSpPr txBox="1"/>
            <p:nvPr/>
          </p:nvSpPr>
          <p:spPr>
            <a:xfrm>
              <a:off x="2241324" y="5444936"/>
              <a:ext cx="2174910" cy="323165"/>
            </a:xfrm>
            <a:prstGeom prst="rect">
              <a:avLst/>
            </a:prstGeom>
            <a:noFill/>
          </p:spPr>
          <p:txBody>
            <a:bodyPr wrap="square">
              <a:spAutoFit/>
            </a:bodyPr>
            <a:lstStyle/>
            <a:p>
              <a:pPr algn="ct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Bruttopreis </a:t>
              </a:r>
              <a:endParaRPr lang="de-AT" sz="1500" dirty="0">
                <a:latin typeface="Roboto" panose="02000000000000000000" pitchFamily="2" charset="0"/>
                <a:ea typeface="Roboto" panose="02000000000000000000" pitchFamily="2" charset="0"/>
                <a:cs typeface="Roboto" panose="02000000000000000000" pitchFamily="2" charset="0"/>
              </a:endParaRPr>
            </a:p>
          </p:txBody>
        </p:sp>
        <p:cxnSp>
          <p:nvCxnSpPr>
            <p:cNvPr id="22" name="Gerader Verbinder 32">
              <a:extLst>
                <a:ext uri="{FF2B5EF4-FFF2-40B4-BE49-F238E27FC236}">
                  <a16:creationId xmlns:a16="http://schemas.microsoft.com/office/drawing/2014/main" id="{D07D0756-AAA7-7DF9-EA72-4824E6F5654A}"/>
                </a:ext>
              </a:extLst>
            </p:cNvPr>
            <p:cNvCxnSpPr>
              <a:cxnSpLocks/>
            </p:cNvCxnSpPr>
            <p:nvPr/>
          </p:nvCxnSpPr>
          <p:spPr>
            <a:xfrm>
              <a:off x="2495246" y="5768101"/>
              <a:ext cx="1667066" cy="0"/>
            </a:xfrm>
            <a:prstGeom prst="line">
              <a:avLst/>
            </a:prstGeom>
            <a:ln>
              <a:solidFill>
                <a:srgbClr val="773E8F"/>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C32B4AB3-4981-E5BF-4018-E93D5582B10E}"/>
                </a:ext>
              </a:extLst>
            </p:cNvPr>
            <p:cNvSpPr txBox="1"/>
            <p:nvPr/>
          </p:nvSpPr>
          <p:spPr>
            <a:xfrm>
              <a:off x="2241324" y="5807300"/>
              <a:ext cx="2174910" cy="323165"/>
            </a:xfrm>
            <a:prstGeom prst="rect">
              <a:avLst/>
            </a:prstGeom>
            <a:noFill/>
          </p:spPr>
          <p:txBody>
            <a:bodyPr wrap="square">
              <a:spAutoFit/>
            </a:bodyPr>
            <a:lstStyle/>
            <a:p>
              <a:pPr algn="ct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1  +  </a:t>
              </a:r>
              <a:r>
                <a:rPr lang="de-DE" sz="1500" dirty="0" err="1">
                  <a:solidFill>
                    <a:schemeClr val="tx2"/>
                  </a:solidFill>
                  <a:latin typeface="Roboto" panose="02000000000000000000" pitchFamily="2" charset="0"/>
                  <a:ea typeface="Roboto" panose="02000000000000000000" pitchFamily="2" charset="0"/>
                  <a:cs typeface="Roboto" panose="02000000000000000000" pitchFamily="2" charset="0"/>
                </a:rPr>
                <a:t>USt</a:t>
              </a: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-Satz / 100 </a:t>
              </a:r>
              <a:endParaRPr lang="de-AT" sz="1500" dirty="0">
                <a:latin typeface="Roboto" panose="02000000000000000000" pitchFamily="2" charset="0"/>
                <a:ea typeface="Roboto" panose="02000000000000000000" pitchFamily="2" charset="0"/>
                <a:cs typeface="Roboto" panose="02000000000000000000" pitchFamily="2" charset="0"/>
              </a:endParaRPr>
            </a:p>
          </p:txBody>
        </p:sp>
      </p:grpSp>
      <p:grpSp>
        <p:nvGrpSpPr>
          <p:cNvPr id="33" name="Gruppieren 32">
            <a:extLst>
              <a:ext uri="{FF2B5EF4-FFF2-40B4-BE49-F238E27FC236}">
                <a16:creationId xmlns:a16="http://schemas.microsoft.com/office/drawing/2014/main" id="{39BA9421-1C5B-1138-752F-6254E9700A5F}"/>
              </a:ext>
            </a:extLst>
          </p:cNvPr>
          <p:cNvGrpSpPr/>
          <p:nvPr/>
        </p:nvGrpSpPr>
        <p:grpSpPr>
          <a:xfrm>
            <a:off x="5178179" y="5661361"/>
            <a:ext cx="4217113" cy="691214"/>
            <a:chOff x="5178179" y="5459656"/>
            <a:chExt cx="4217113" cy="691214"/>
          </a:xfrm>
        </p:grpSpPr>
        <p:sp>
          <p:nvSpPr>
            <p:cNvPr id="24" name="Textfeld 23">
              <a:extLst>
                <a:ext uri="{FF2B5EF4-FFF2-40B4-BE49-F238E27FC236}">
                  <a16:creationId xmlns:a16="http://schemas.microsoft.com/office/drawing/2014/main" id="{23F46107-999E-D07E-E9A3-DC9E7227E097}"/>
                </a:ext>
              </a:extLst>
            </p:cNvPr>
            <p:cNvSpPr txBox="1"/>
            <p:nvPr/>
          </p:nvSpPr>
          <p:spPr>
            <a:xfrm>
              <a:off x="6209382" y="5611017"/>
              <a:ext cx="1304695" cy="353366"/>
            </a:xfrm>
            <a:prstGeom prst="rect">
              <a:avLst/>
            </a:prstGeom>
            <a:noFill/>
          </p:spPr>
          <p:txBody>
            <a:bodyPr wrap="square" rtlCol="0">
              <a:spAutoFit/>
            </a:bodyPr>
            <a:lstStyle/>
            <a:p>
              <a:pPr>
                <a:lnSpc>
                  <a:spcPct val="120000"/>
                </a:lnSpc>
              </a:pP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Nettopreis =  </a:t>
              </a:r>
            </a:p>
          </p:txBody>
        </p:sp>
        <p:sp>
          <p:nvSpPr>
            <p:cNvPr id="25" name="Textfeld 24">
              <a:extLst>
                <a:ext uri="{FF2B5EF4-FFF2-40B4-BE49-F238E27FC236}">
                  <a16:creationId xmlns:a16="http://schemas.microsoft.com/office/drawing/2014/main" id="{73A6CFE9-0798-7C15-35D3-806A7447FD59}"/>
                </a:ext>
              </a:extLst>
            </p:cNvPr>
            <p:cNvSpPr txBox="1"/>
            <p:nvPr/>
          </p:nvSpPr>
          <p:spPr>
            <a:xfrm>
              <a:off x="7572428" y="5459656"/>
              <a:ext cx="973116" cy="323165"/>
            </a:xfrm>
            <a:prstGeom prst="rect">
              <a:avLst/>
            </a:prstGeom>
            <a:noFill/>
          </p:spPr>
          <p:txBody>
            <a:bodyPr wrap="square">
              <a:spAutoFit/>
            </a:bodyPr>
            <a:lstStyle/>
            <a:p>
              <a:pPr algn="ct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420 </a:t>
              </a:r>
              <a:endParaRPr lang="de-AT" sz="1500" dirty="0">
                <a:latin typeface="Roboto" panose="02000000000000000000" pitchFamily="2" charset="0"/>
                <a:ea typeface="Roboto" panose="02000000000000000000" pitchFamily="2" charset="0"/>
                <a:cs typeface="Roboto" panose="02000000000000000000" pitchFamily="2" charset="0"/>
              </a:endParaRPr>
            </a:p>
          </p:txBody>
        </p:sp>
        <p:cxnSp>
          <p:nvCxnSpPr>
            <p:cNvPr id="26" name="Gerader Verbinder 42">
              <a:extLst>
                <a:ext uri="{FF2B5EF4-FFF2-40B4-BE49-F238E27FC236}">
                  <a16:creationId xmlns:a16="http://schemas.microsoft.com/office/drawing/2014/main" id="{CEB87F00-0161-C5FD-251E-A198BBC2E8E1}"/>
                </a:ext>
              </a:extLst>
            </p:cNvPr>
            <p:cNvCxnSpPr>
              <a:cxnSpLocks/>
            </p:cNvCxnSpPr>
            <p:nvPr/>
          </p:nvCxnSpPr>
          <p:spPr>
            <a:xfrm>
              <a:off x="7515586" y="5787700"/>
              <a:ext cx="1086801" cy="0"/>
            </a:xfrm>
            <a:prstGeom prst="line">
              <a:avLst/>
            </a:prstGeom>
            <a:ln>
              <a:solidFill>
                <a:srgbClr val="773E8F"/>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4E4A8839-FB8B-93CA-0381-451A62A5CA05}"/>
                </a:ext>
              </a:extLst>
            </p:cNvPr>
            <p:cNvSpPr txBox="1"/>
            <p:nvPr/>
          </p:nvSpPr>
          <p:spPr>
            <a:xfrm>
              <a:off x="7492418" y="5827705"/>
              <a:ext cx="1133136" cy="323165"/>
            </a:xfrm>
            <a:prstGeom prst="rect">
              <a:avLst/>
            </a:prstGeom>
            <a:noFill/>
          </p:spPr>
          <p:txBody>
            <a:bodyPr wrap="square">
              <a:spAutoFit/>
            </a:bodyPr>
            <a:lstStyle/>
            <a:p>
              <a:pPr algn="ct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1 + 20/100 </a:t>
              </a:r>
              <a:endParaRPr lang="de-AT" sz="1500" dirty="0">
                <a:latin typeface="Roboto" panose="02000000000000000000" pitchFamily="2" charset="0"/>
                <a:ea typeface="Roboto" panose="02000000000000000000" pitchFamily="2" charset="0"/>
                <a:cs typeface="Roboto" panose="02000000000000000000" pitchFamily="2" charset="0"/>
              </a:endParaRPr>
            </a:p>
          </p:txBody>
        </p:sp>
        <p:sp>
          <p:nvSpPr>
            <p:cNvPr id="28" name="Textfeld 27">
              <a:extLst>
                <a:ext uri="{FF2B5EF4-FFF2-40B4-BE49-F238E27FC236}">
                  <a16:creationId xmlns:a16="http://schemas.microsoft.com/office/drawing/2014/main" id="{D69323DC-DBCE-3436-C971-C5124308571A}"/>
                </a:ext>
              </a:extLst>
            </p:cNvPr>
            <p:cNvSpPr txBox="1"/>
            <p:nvPr/>
          </p:nvSpPr>
          <p:spPr>
            <a:xfrm>
              <a:off x="5178179" y="5626118"/>
              <a:ext cx="1133136" cy="323165"/>
            </a:xfrm>
            <a:prstGeom prst="rect">
              <a:avLst/>
            </a:prstGeom>
            <a:noFill/>
          </p:spPr>
          <p:txBody>
            <a:bodyPr wrap="square">
              <a:spAutoFit/>
            </a:bodyPr>
            <a:lstStyle/>
            <a:p>
              <a:r>
                <a:rPr lang="de-AT" sz="1500" b="1" dirty="0">
                  <a:solidFill>
                    <a:schemeClr val="tx2"/>
                  </a:solidFill>
                  <a:latin typeface="Roboto" panose="02000000000000000000" pitchFamily="2" charset="0"/>
                  <a:ea typeface="Roboto" panose="02000000000000000000" pitchFamily="2" charset="0"/>
                  <a:cs typeface="Roboto" panose="02000000000000000000" pitchFamily="2" charset="0"/>
                </a:rPr>
                <a:t>Beispiel:</a:t>
              </a:r>
              <a:endParaRPr lang="de-AT" sz="1500" dirty="0">
                <a:latin typeface="Roboto" panose="02000000000000000000" pitchFamily="2" charset="0"/>
                <a:ea typeface="Roboto" panose="02000000000000000000" pitchFamily="2" charset="0"/>
                <a:cs typeface="Roboto" panose="02000000000000000000" pitchFamily="2" charset="0"/>
              </a:endParaRPr>
            </a:p>
          </p:txBody>
        </p:sp>
        <p:sp>
          <p:nvSpPr>
            <p:cNvPr id="29" name="Textfeld 28">
              <a:extLst>
                <a:ext uri="{FF2B5EF4-FFF2-40B4-BE49-F238E27FC236}">
                  <a16:creationId xmlns:a16="http://schemas.microsoft.com/office/drawing/2014/main" id="{B1EC7088-B843-C1EC-8A9D-7A0379D2477C}"/>
                </a:ext>
              </a:extLst>
            </p:cNvPr>
            <p:cNvSpPr txBox="1"/>
            <p:nvPr/>
          </p:nvSpPr>
          <p:spPr>
            <a:xfrm>
              <a:off x="8545279" y="5626118"/>
              <a:ext cx="850013" cy="323165"/>
            </a:xfrm>
            <a:prstGeom prst="rect">
              <a:avLst/>
            </a:prstGeom>
            <a:noFill/>
          </p:spPr>
          <p:txBody>
            <a:bodyPr wrap="square">
              <a:spAutoFit/>
            </a:bodyPr>
            <a:lstStyle/>
            <a:p>
              <a:pPr algn="ctr"/>
              <a:r>
                <a:rPr lang="de-DE" sz="1500" dirty="0">
                  <a:solidFill>
                    <a:schemeClr val="tx2"/>
                  </a:solidFill>
                  <a:latin typeface="Roboto" panose="02000000000000000000" pitchFamily="2" charset="0"/>
                  <a:ea typeface="Roboto" panose="02000000000000000000" pitchFamily="2" charset="0"/>
                  <a:cs typeface="Roboto" panose="02000000000000000000" pitchFamily="2" charset="0"/>
                </a:rPr>
                <a:t>= 350 </a:t>
              </a:r>
              <a:endParaRPr lang="de-AT" sz="1500" dirty="0">
                <a:latin typeface="Roboto" panose="02000000000000000000" pitchFamily="2" charset="0"/>
                <a:ea typeface="Roboto" panose="02000000000000000000" pitchFamily="2" charset="0"/>
                <a:cs typeface="Roboto" panose="02000000000000000000" pitchFamily="2" charset="0"/>
              </a:endParaRPr>
            </a:p>
          </p:txBody>
        </p:sp>
      </p:grpSp>
      <p:sp>
        <p:nvSpPr>
          <p:cNvPr id="30" name="Titel 1">
            <a:extLst>
              <a:ext uri="{FF2B5EF4-FFF2-40B4-BE49-F238E27FC236}">
                <a16:creationId xmlns:a16="http://schemas.microsoft.com/office/drawing/2014/main" id="{423B4AEE-66CC-1565-E722-8772483837AE}"/>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UMSATZSTEUER - Berechnung der Steuersätze</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31" name="Grafik 30">
            <a:extLst>
              <a:ext uri="{FF2B5EF4-FFF2-40B4-BE49-F238E27FC236}">
                <a16:creationId xmlns:a16="http://schemas.microsoft.com/office/drawing/2014/main" id="{9602EE51-EBFC-1462-6948-97A0BF8AA0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398329" y="244641"/>
            <a:ext cx="540000" cy="540000"/>
          </a:xfrm>
          <a:prstGeom prst="rect">
            <a:avLst/>
          </a:prstGeom>
        </p:spPr>
      </p:pic>
    </p:spTree>
    <p:extLst>
      <p:ext uri="{BB962C8B-B14F-4D97-AF65-F5344CB8AC3E}">
        <p14:creationId xmlns:p14="http://schemas.microsoft.com/office/powerpoint/2010/main" val="18567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FB8819B-2452-044F-BA9E-61322D1942C8}"/>
              </a:ext>
            </a:extLst>
          </p:cNvPr>
          <p:cNvSpPr/>
          <p:nvPr/>
        </p:nvSpPr>
        <p:spPr>
          <a:xfrm>
            <a:off x="682370" y="1764646"/>
            <a:ext cx="3337617" cy="540000"/>
          </a:xfrm>
          <a:prstGeom prst="rect">
            <a:avLst/>
          </a:prstGeom>
          <a:solidFill>
            <a:srgbClr val="773E8F">
              <a:alpha val="10000"/>
            </a:srgbClr>
          </a:solidFill>
          <a:ln>
            <a:solidFill>
              <a:srgbClr val="773E8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de-AT"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Produzent</a:t>
            </a:r>
          </a:p>
        </p:txBody>
      </p:sp>
      <p:sp>
        <p:nvSpPr>
          <p:cNvPr id="7" name="Rechteck 6">
            <a:extLst>
              <a:ext uri="{FF2B5EF4-FFF2-40B4-BE49-F238E27FC236}">
                <a16:creationId xmlns:a16="http://schemas.microsoft.com/office/drawing/2014/main" id="{FD67F747-690E-6F55-20ED-06F475227767}"/>
              </a:ext>
            </a:extLst>
          </p:cNvPr>
          <p:cNvSpPr/>
          <p:nvPr/>
        </p:nvSpPr>
        <p:spPr>
          <a:xfrm>
            <a:off x="4357722" y="1764646"/>
            <a:ext cx="3337617" cy="540000"/>
          </a:xfrm>
          <a:prstGeom prst="rect">
            <a:avLst/>
          </a:prstGeom>
          <a:solidFill>
            <a:srgbClr val="773E8F">
              <a:alpha val="30000"/>
            </a:srgbClr>
          </a:solidFill>
          <a:ln>
            <a:solidFill>
              <a:srgbClr val="773E8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de-AT"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Fahrradhändler</a:t>
            </a:r>
          </a:p>
        </p:txBody>
      </p:sp>
      <p:sp>
        <p:nvSpPr>
          <p:cNvPr id="8" name="Rechteck 7">
            <a:extLst>
              <a:ext uri="{FF2B5EF4-FFF2-40B4-BE49-F238E27FC236}">
                <a16:creationId xmlns:a16="http://schemas.microsoft.com/office/drawing/2014/main" id="{2616178C-B859-64AE-B09E-7EF40A74991A}"/>
              </a:ext>
            </a:extLst>
          </p:cNvPr>
          <p:cNvSpPr/>
          <p:nvPr/>
        </p:nvSpPr>
        <p:spPr>
          <a:xfrm>
            <a:off x="8033073" y="1764646"/>
            <a:ext cx="3337617" cy="540000"/>
          </a:xfrm>
          <a:prstGeom prst="rect">
            <a:avLst/>
          </a:prstGeom>
          <a:solidFill>
            <a:srgbClr val="773E8F">
              <a:alpha val="50000"/>
            </a:srgbClr>
          </a:solidFill>
          <a:ln>
            <a:solidFill>
              <a:srgbClr val="773E8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de-AT"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Kundin</a:t>
            </a:r>
          </a:p>
        </p:txBody>
      </p:sp>
      <p:sp>
        <p:nvSpPr>
          <p:cNvPr id="9" name="Bogen 8">
            <a:extLst>
              <a:ext uri="{FF2B5EF4-FFF2-40B4-BE49-F238E27FC236}">
                <a16:creationId xmlns:a16="http://schemas.microsoft.com/office/drawing/2014/main" id="{DE8134E2-A822-F268-2704-5EEAABF8ED44}"/>
              </a:ext>
            </a:extLst>
          </p:cNvPr>
          <p:cNvSpPr/>
          <p:nvPr/>
        </p:nvSpPr>
        <p:spPr>
          <a:xfrm rot="10800000">
            <a:off x="2665152" y="2011211"/>
            <a:ext cx="2912883" cy="726627"/>
          </a:xfrm>
          <a:prstGeom prst="arc">
            <a:avLst>
              <a:gd name="adj1" fmla="val 10900966"/>
              <a:gd name="adj2" fmla="val 21515012"/>
            </a:avLst>
          </a:prstGeom>
          <a:ln>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0" name="Bogen 9">
            <a:extLst>
              <a:ext uri="{FF2B5EF4-FFF2-40B4-BE49-F238E27FC236}">
                <a16:creationId xmlns:a16="http://schemas.microsoft.com/office/drawing/2014/main" id="{67AD2F99-62E1-6409-724E-7E924B440836}"/>
              </a:ext>
            </a:extLst>
          </p:cNvPr>
          <p:cNvSpPr/>
          <p:nvPr/>
        </p:nvSpPr>
        <p:spPr>
          <a:xfrm>
            <a:off x="2665152" y="1358412"/>
            <a:ext cx="2912883" cy="667648"/>
          </a:xfrm>
          <a:prstGeom prst="arc">
            <a:avLst>
              <a:gd name="adj1" fmla="val 10900966"/>
              <a:gd name="adj2" fmla="val 21515012"/>
            </a:avLst>
          </a:prstGeom>
          <a:ln>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1" name="Bogen 10">
            <a:extLst>
              <a:ext uri="{FF2B5EF4-FFF2-40B4-BE49-F238E27FC236}">
                <a16:creationId xmlns:a16="http://schemas.microsoft.com/office/drawing/2014/main" id="{5322B920-81D6-08AC-32F7-C9F7B94D5EFD}"/>
              </a:ext>
            </a:extLst>
          </p:cNvPr>
          <p:cNvSpPr/>
          <p:nvPr/>
        </p:nvSpPr>
        <p:spPr>
          <a:xfrm rot="10800000">
            <a:off x="6546814" y="2020660"/>
            <a:ext cx="2912883" cy="707731"/>
          </a:xfrm>
          <a:prstGeom prst="arc">
            <a:avLst>
              <a:gd name="adj1" fmla="val 10900966"/>
              <a:gd name="adj2" fmla="val 21515012"/>
            </a:avLst>
          </a:prstGeom>
          <a:ln>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2" name="Bogen 11">
            <a:extLst>
              <a:ext uri="{FF2B5EF4-FFF2-40B4-BE49-F238E27FC236}">
                <a16:creationId xmlns:a16="http://schemas.microsoft.com/office/drawing/2014/main" id="{F6B34C9F-5FF8-F61E-20E5-F767B8DD644E}"/>
              </a:ext>
            </a:extLst>
          </p:cNvPr>
          <p:cNvSpPr/>
          <p:nvPr/>
        </p:nvSpPr>
        <p:spPr>
          <a:xfrm>
            <a:off x="6546814" y="1362373"/>
            <a:ext cx="2912883" cy="659727"/>
          </a:xfrm>
          <a:prstGeom prst="arc">
            <a:avLst>
              <a:gd name="adj1" fmla="val 10900966"/>
              <a:gd name="adj2" fmla="val 21515012"/>
            </a:avLst>
          </a:prstGeom>
          <a:ln>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pic>
        <p:nvPicPr>
          <p:cNvPr id="13" name="Grafik 12" descr="Radfahren mit einfarbiger Füllung">
            <a:extLst>
              <a:ext uri="{FF2B5EF4-FFF2-40B4-BE49-F238E27FC236}">
                <a16:creationId xmlns:a16="http://schemas.microsoft.com/office/drawing/2014/main" id="{59F9443F-4C57-5E32-1464-AECD8DF90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9593" y="1039322"/>
            <a:ext cx="504000" cy="504000"/>
          </a:xfrm>
          <a:prstGeom prst="rect">
            <a:avLst/>
          </a:prstGeom>
        </p:spPr>
      </p:pic>
      <p:pic>
        <p:nvPicPr>
          <p:cNvPr id="14" name="Grafik 13" descr="Radfahren mit einfarbiger Füllung">
            <a:extLst>
              <a:ext uri="{FF2B5EF4-FFF2-40B4-BE49-F238E27FC236}">
                <a16:creationId xmlns:a16="http://schemas.microsoft.com/office/drawing/2014/main" id="{05BC2461-052A-7D15-C439-07CDC4658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1255" y="1039322"/>
            <a:ext cx="504000" cy="504000"/>
          </a:xfrm>
          <a:prstGeom prst="rect">
            <a:avLst/>
          </a:prstGeom>
        </p:spPr>
      </p:pic>
      <p:pic>
        <p:nvPicPr>
          <p:cNvPr id="15" name="Grafik 14" descr="Geld Silhouette">
            <a:extLst>
              <a:ext uri="{FF2B5EF4-FFF2-40B4-BE49-F238E27FC236}">
                <a16:creationId xmlns:a16="http://schemas.microsoft.com/office/drawing/2014/main" id="{885B746B-8C16-B6E0-F4B6-239B142792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1593" y="2524225"/>
            <a:ext cx="360000" cy="360000"/>
          </a:xfrm>
          <a:prstGeom prst="rect">
            <a:avLst/>
          </a:prstGeom>
        </p:spPr>
      </p:pic>
      <p:sp>
        <p:nvSpPr>
          <p:cNvPr id="16" name="Textfeld 15">
            <a:extLst>
              <a:ext uri="{FF2B5EF4-FFF2-40B4-BE49-F238E27FC236}">
                <a16:creationId xmlns:a16="http://schemas.microsoft.com/office/drawing/2014/main" id="{C0A5EBAD-2F51-826B-FF88-632638D838AC}"/>
              </a:ext>
            </a:extLst>
          </p:cNvPr>
          <p:cNvSpPr txBox="1"/>
          <p:nvPr/>
        </p:nvSpPr>
        <p:spPr>
          <a:xfrm>
            <a:off x="3316959" y="2845249"/>
            <a:ext cx="1777125" cy="338554"/>
          </a:xfrm>
          <a:prstGeom prst="rect">
            <a:avLst/>
          </a:prstGeom>
          <a:noFill/>
        </p:spPr>
        <p:txBody>
          <a:bodyPr wrap="square">
            <a:spAutoFit/>
          </a:bodyPr>
          <a:lstStyle/>
          <a:p>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420 Euro (brutto) </a:t>
            </a:r>
          </a:p>
        </p:txBody>
      </p:sp>
      <p:pic>
        <p:nvPicPr>
          <p:cNvPr id="17" name="Grafik 16" descr="Geld Silhouette">
            <a:extLst>
              <a:ext uri="{FF2B5EF4-FFF2-40B4-BE49-F238E27FC236}">
                <a16:creationId xmlns:a16="http://schemas.microsoft.com/office/drawing/2014/main" id="{5B093078-0E94-690E-E922-19775B1253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3255" y="2524225"/>
            <a:ext cx="360000" cy="360000"/>
          </a:xfrm>
          <a:prstGeom prst="rect">
            <a:avLst/>
          </a:prstGeom>
        </p:spPr>
      </p:pic>
      <p:sp>
        <p:nvSpPr>
          <p:cNvPr id="18" name="Textfeld 17">
            <a:extLst>
              <a:ext uri="{FF2B5EF4-FFF2-40B4-BE49-F238E27FC236}">
                <a16:creationId xmlns:a16="http://schemas.microsoft.com/office/drawing/2014/main" id="{BC0CA9F6-2A33-A5D3-165D-C15D3E7C57BD}"/>
              </a:ext>
            </a:extLst>
          </p:cNvPr>
          <p:cNvSpPr txBox="1"/>
          <p:nvPr/>
        </p:nvSpPr>
        <p:spPr>
          <a:xfrm>
            <a:off x="7202862" y="2876910"/>
            <a:ext cx="1737030" cy="338554"/>
          </a:xfrm>
          <a:prstGeom prst="rect">
            <a:avLst/>
          </a:prstGeom>
          <a:noFill/>
        </p:spPr>
        <p:txBody>
          <a:bodyPr wrap="square">
            <a:spAutoFit/>
          </a:bodyPr>
          <a:lstStyle/>
          <a:p>
            <a:r>
              <a:rPr lang="de-AT" sz="1600">
                <a:solidFill>
                  <a:schemeClr val="tx2"/>
                </a:solidFill>
                <a:latin typeface="Roboto" panose="02000000000000000000" pitchFamily="2" charset="0"/>
                <a:ea typeface="Roboto" panose="02000000000000000000" pitchFamily="2" charset="0"/>
                <a:cs typeface="Roboto" panose="02000000000000000000" pitchFamily="2" charset="0"/>
              </a:rPr>
              <a:t>600 Euro </a:t>
            </a:r>
            <a:r>
              <a:rPr kumimoji="0" lang="de-AT" sz="1600" b="0" i="0" u="none" strike="noStrike" kern="1200" cap="none" spc="0" normalizeH="0" baseline="0" noProof="0">
                <a:ln>
                  <a:noFill/>
                </a:ln>
                <a:solidFill>
                  <a:schemeClr val="tx2"/>
                </a:solidFill>
                <a:effectLst/>
                <a:uLnTx/>
                <a:uFillTx/>
                <a:latin typeface="Roboto" panose="02000000000000000000" pitchFamily="2" charset="0"/>
                <a:ea typeface="Roboto" panose="02000000000000000000" pitchFamily="2" charset="0"/>
                <a:cs typeface="Roboto" panose="02000000000000000000" pitchFamily="2" charset="0"/>
              </a:rPr>
              <a:t>(brutto)</a:t>
            </a:r>
            <a:r>
              <a:rPr lang="de-AT" sz="1600">
                <a:solidFill>
                  <a:schemeClr val="tx2"/>
                </a:solidFill>
                <a:latin typeface="Roboto" panose="02000000000000000000" pitchFamily="2" charset="0"/>
                <a:ea typeface="Roboto" panose="02000000000000000000" pitchFamily="2" charset="0"/>
                <a:cs typeface="Roboto" panose="02000000000000000000" pitchFamily="2" charset="0"/>
              </a:rPr>
              <a:t> </a:t>
            </a:r>
          </a:p>
        </p:txBody>
      </p:sp>
      <p:cxnSp>
        <p:nvCxnSpPr>
          <p:cNvPr id="19" name="Gerade Verbindung mit Pfeil 18">
            <a:extLst>
              <a:ext uri="{FF2B5EF4-FFF2-40B4-BE49-F238E27FC236}">
                <a16:creationId xmlns:a16="http://schemas.microsoft.com/office/drawing/2014/main" id="{7D6B4F73-9252-8560-245D-53860A1A8762}"/>
              </a:ext>
            </a:extLst>
          </p:cNvPr>
          <p:cNvCxnSpPr>
            <a:cxnSpLocks/>
          </p:cNvCxnSpPr>
          <p:nvPr/>
        </p:nvCxnSpPr>
        <p:spPr>
          <a:xfrm>
            <a:off x="5821605" y="2605411"/>
            <a:ext cx="11048" cy="2700000"/>
          </a:xfrm>
          <a:prstGeom prst="straightConnector1">
            <a:avLst/>
          </a:prstGeom>
          <a:ln w="12700">
            <a:solidFill>
              <a:srgbClr val="773E8F"/>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BC5113AC-7AC3-461B-E7F9-054405192E3F}"/>
              </a:ext>
            </a:extLst>
          </p:cNvPr>
          <p:cNvCxnSpPr>
            <a:cxnSpLocks/>
          </p:cNvCxnSpPr>
          <p:nvPr/>
        </p:nvCxnSpPr>
        <p:spPr>
          <a:xfrm>
            <a:off x="2351178" y="2624528"/>
            <a:ext cx="0" cy="2700000"/>
          </a:xfrm>
          <a:prstGeom prst="straightConnector1">
            <a:avLst/>
          </a:prstGeom>
          <a:ln w="12700">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37403C29-9A65-D585-6114-A859AA43939D}"/>
              </a:ext>
            </a:extLst>
          </p:cNvPr>
          <p:cNvCxnSpPr>
            <a:cxnSpLocks/>
          </p:cNvCxnSpPr>
          <p:nvPr/>
        </p:nvCxnSpPr>
        <p:spPr>
          <a:xfrm>
            <a:off x="6188873" y="2624528"/>
            <a:ext cx="11048" cy="2700000"/>
          </a:xfrm>
          <a:prstGeom prst="straightConnector1">
            <a:avLst/>
          </a:prstGeom>
          <a:ln w="12700">
            <a:solidFill>
              <a:srgbClr val="773E8F"/>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CE0BD11A-5183-D21A-5A44-97617266709D}"/>
              </a:ext>
            </a:extLst>
          </p:cNvPr>
          <p:cNvSpPr/>
          <p:nvPr/>
        </p:nvSpPr>
        <p:spPr>
          <a:xfrm>
            <a:off x="682371" y="5495019"/>
            <a:ext cx="10715956" cy="1037309"/>
          </a:xfrm>
          <a:prstGeom prst="rect">
            <a:avLst/>
          </a:prstGeom>
          <a:ln>
            <a:solidFill>
              <a:srgbClr val="773E8F"/>
            </a:solidFill>
          </a:ln>
        </p:spPr>
        <p:style>
          <a:lnRef idx="2">
            <a:schemeClr val="accent3"/>
          </a:lnRef>
          <a:fillRef idx="1">
            <a:schemeClr val="lt1"/>
          </a:fillRef>
          <a:effectRef idx="0">
            <a:schemeClr val="accent3"/>
          </a:effectRef>
          <a:fontRef idx="minor">
            <a:schemeClr val="dk1"/>
          </a:fontRef>
        </p:style>
        <p:txBody>
          <a:bodyPr tIns="72000" rtlCol="0" anchor="t"/>
          <a:lstStyle/>
          <a:p>
            <a:pPr algn="ctr"/>
            <a:r>
              <a:rPr lang="de-AT" b="1" dirty="0">
                <a:solidFill>
                  <a:schemeClr val="tx2"/>
                </a:solidFill>
                <a:latin typeface="Roboto" panose="02000000000000000000" pitchFamily="2" charset="0"/>
                <a:ea typeface="Roboto" panose="02000000000000000000" pitchFamily="2" charset="0"/>
                <a:cs typeface="Roboto" panose="02000000000000000000" pitchFamily="2" charset="0"/>
              </a:rPr>
              <a:t>Finanzamt</a:t>
            </a:r>
            <a:endParaRPr lang="de-AT"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3" name="Rechteck 22">
            <a:extLst>
              <a:ext uri="{FF2B5EF4-FFF2-40B4-BE49-F238E27FC236}">
                <a16:creationId xmlns:a16="http://schemas.microsoft.com/office/drawing/2014/main" id="{FF823F0C-E6EE-30EE-7069-92B4CB23EC14}"/>
              </a:ext>
            </a:extLst>
          </p:cNvPr>
          <p:cNvSpPr/>
          <p:nvPr/>
        </p:nvSpPr>
        <p:spPr>
          <a:xfrm>
            <a:off x="1397680" y="5969228"/>
            <a:ext cx="1906997" cy="404948"/>
          </a:xfrm>
          <a:prstGeom prst="rect">
            <a:avLst/>
          </a:prstGeom>
          <a:solidFill>
            <a:schemeClr val="bg1"/>
          </a:solidFill>
          <a:ln w="19050">
            <a:solidFill>
              <a:srgbClr val="773E8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a:solidFill>
                  <a:schemeClr val="tx2"/>
                </a:solidFill>
                <a:latin typeface="Roboto" panose="02000000000000000000" pitchFamily="2" charset="0"/>
                <a:ea typeface="Roboto" panose="02000000000000000000" pitchFamily="2" charset="0"/>
                <a:cs typeface="Roboto" panose="02000000000000000000" pitchFamily="2" charset="0"/>
              </a:rPr>
              <a:t>70 EUR </a:t>
            </a:r>
            <a:r>
              <a:rPr lang="de-AT" err="1">
                <a:solidFill>
                  <a:schemeClr val="tx2"/>
                </a:solidFill>
                <a:latin typeface="Roboto" panose="02000000000000000000" pitchFamily="2" charset="0"/>
                <a:ea typeface="Roboto" panose="02000000000000000000" pitchFamily="2" charset="0"/>
                <a:cs typeface="Roboto" panose="02000000000000000000" pitchFamily="2" charset="0"/>
              </a:rPr>
              <a:t>USt</a:t>
            </a:r>
            <a:endParaRPr lang="de-AT">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4" name="Rechteck 23">
            <a:extLst>
              <a:ext uri="{FF2B5EF4-FFF2-40B4-BE49-F238E27FC236}">
                <a16:creationId xmlns:a16="http://schemas.microsoft.com/office/drawing/2014/main" id="{DAB88AEF-C0F4-88E4-C148-20E0E0DC5373}"/>
              </a:ext>
            </a:extLst>
          </p:cNvPr>
          <p:cNvSpPr/>
          <p:nvPr/>
        </p:nvSpPr>
        <p:spPr>
          <a:xfrm>
            <a:off x="4946530" y="5979524"/>
            <a:ext cx="2160000" cy="404947"/>
          </a:xfrm>
          <a:prstGeom prst="rect">
            <a:avLst/>
          </a:prstGeom>
          <a:solidFill>
            <a:schemeClr val="bg1"/>
          </a:solidFill>
          <a:ln w="19050">
            <a:solidFill>
              <a:srgbClr val="773E8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solidFill>
                  <a:schemeClr val="tx2"/>
                </a:solidFill>
                <a:latin typeface="Roboto" panose="02000000000000000000" pitchFamily="2" charset="0"/>
                <a:ea typeface="Roboto" panose="02000000000000000000" pitchFamily="2" charset="0"/>
                <a:cs typeface="Roboto" panose="02000000000000000000" pitchFamily="2" charset="0"/>
              </a:rPr>
              <a:t>30 EUR </a:t>
            </a:r>
            <a:r>
              <a:rPr lang="de-AT" dirty="0" err="1">
                <a:solidFill>
                  <a:schemeClr val="tx2"/>
                </a:solidFill>
                <a:latin typeface="Roboto" panose="02000000000000000000" pitchFamily="2" charset="0"/>
                <a:ea typeface="Roboto" panose="02000000000000000000" pitchFamily="2" charset="0"/>
                <a:cs typeface="Roboto" panose="02000000000000000000" pitchFamily="2" charset="0"/>
              </a:rPr>
              <a:t>USt</a:t>
            </a:r>
            <a:endParaRPr lang="de-AT"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5" name="Rechteck 24">
            <a:extLst>
              <a:ext uri="{FF2B5EF4-FFF2-40B4-BE49-F238E27FC236}">
                <a16:creationId xmlns:a16="http://schemas.microsoft.com/office/drawing/2014/main" id="{0F99CB53-4D5C-76E1-9E5A-CC44304C4665}"/>
              </a:ext>
            </a:extLst>
          </p:cNvPr>
          <p:cNvSpPr/>
          <p:nvPr/>
        </p:nvSpPr>
        <p:spPr>
          <a:xfrm>
            <a:off x="2822762" y="3280560"/>
            <a:ext cx="2651952" cy="1040371"/>
          </a:xfrm>
          <a:prstGeom prst="rect">
            <a:avLst/>
          </a:prstGeom>
          <a:solidFill>
            <a:schemeClr val="bg1"/>
          </a:solidFill>
          <a:ln w="19050">
            <a:solidFill>
              <a:srgbClr val="773E8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AT"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Verkaufspreis (netto)	350 EUR</a:t>
            </a:r>
          </a:p>
          <a:p>
            <a:pPr>
              <a:lnSpc>
                <a:spcPct val="150000"/>
              </a:lnSpc>
            </a:pPr>
            <a:r>
              <a:rPr lang="de-AT" sz="1200" b="1" u="sng" dirty="0">
                <a:solidFill>
                  <a:srgbClr val="773E8F"/>
                </a:solidFill>
                <a:latin typeface="Roboto" panose="02000000000000000000" pitchFamily="2" charset="0"/>
                <a:ea typeface="Roboto" panose="02000000000000000000" pitchFamily="2" charset="0"/>
                <a:cs typeface="Roboto" panose="02000000000000000000" pitchFamily="2" charset="0"/>
              </a:rPr>
              <a:t>                  + 20 % </a:t>
            </a:r>
            <a:r>
              <a:rPr lang="de-AT" sz="1200" b="1" u="sng" dirty="0" err="1">
                <a:solidFill>
                  <a:srgbClr val="773E8F"/>
                </a:solidFill>
                <a:latin typeface="Roboto" panose="02000000000000000000" pitchFamily="2" charset="0"/>
                <a:ea typeface="Roboto" panose="02000000000000000000" pitchFamily="2" charset="0"/>
                <a:cs typeface="Roboto" panose="02000000000000000000" pitchFamily="2" charset="0"/>
              </a:rPr>
              <a:t>USt</a:t>
            </a:r>
            <a:r>
              <a:rPr lang="de-AT" sz="1200" b="1" u="sng" dirty="0">
                <a:solidFill>
                  <a:srgbClr val="773E8F"/>
                </a:solidFill>
                <a:latin typeface="Roboto" panose="02000000000000000000" pitchFamily="2" charset="0"/>
                <a:ea typeface="Roboto" panose="02000000000000000000" pitchFamily="2" charset="0"/>
                <a:cs typeface="Roboto" panose="02000000000000000000" pitchFamily="2" charset="0"/>
              </a:rPr>
              <a:t>             70 EUR </a:t>
            </a:r>
          </a:p>
          <a:p>
            <a:pPr>
              <a:lnSpc>
                <a:spcPct val="150000"/>
              </a:lnSpc>
            </a:pPr>
            <a:r>
              <a:rPr lang="de-AT"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Bruttopreis	420 EUR</a:t>
            </a:r>
          </a:p>
        </p:txBody>
      </p:sp>
      <p:sp>
        <p:nvSpPr>
          <p:cNvPr id="26" name="Rechteck 25">
            <a:extLst>
              <a:ext uri="{FF2B5EF4-FFF2-40B4-BE49-F238E27FC236}">
                <a16:creationId xmlns:a16="http://schemas.microsoft.com/office/drawing/2014/main" id="{1CB8EC56-7AC2-93CB-1BB4-80552B56F492}"/>
              </a:ext>
            </a:extLst>
          </p:cNvPr>
          <p:cNvSpPr/>
          <p:nvPr/>
        </p:nvSpPr>
        <p:spPr>
          <a:xfrm>
            <a:off x="6660455" y="3280560"/>
            <a:ext cx="2753433" cy="1037310"/>
          </a:xfrm>
          <a:prstGeom prst="rect">
            <a:avLst/>
          </a:prstGeom>
          <a:solidFill>
            <a:schemeClr val="bg1"/>
          </a:solidFill>
          <a:ln w="19050">
            <a:solidFill>
              <a:srgbClr val="773E8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de-AT"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Verkaufspreis (netto)	500 EUR</a:t>
            </a:r>
          </a:p>
          <a:p>
            <a:pPr>
              <a:lnSpc>
                <a:spcPct val="150000"/>
              </a:lnSpc>
            </a:pPr>
            <a:r>
              <a:rPr lang="de-AT" sz="1200" b="1" u="sng" dirty="0">
                <a:solidFill>
                  <a:srgbClr val="773E8F"/>
                </a:solidFill>
                <a:latin typeface="Roboto" panose="02000000000000000000" pitchFamily="2" charset="0"/>
                <a:ea typeface="Roboto" panose="02000000000000000000" pitchFamily="2" charset="0"/>
                <a:cs typeface="Roboto" panose="02000000000000000000" pitchFamily="2" charset="0"/>
              </a:rPr>
              <a:t>                  + 20 % </a:t>
            </a:r>
            <a:r>
              <a:rPr lang="de-AT" sz="1200" b="1" u="sng" dirty="0" err="1">
                <a:solidFill>
                  <a:srgbClr val="773E8F"/>
                </a:solidFill>
                <a:latin typeface="Roboto" panose="02000000000000000000" pitchFamily="2" charset="0"/>
                <a:ea typeface="Roboto" panose="02000000000000000000" pitchFamily="2" charset="0"/>
                <a:cs typeface="Roboto" panose="02000000000000000000" pitchFamily="2" charset="0"/>
              </a:rPr>
              <a:t>USt</a:t>
            </a:r>
            <a:r>
              <a:rPr lang="de-AT" sz="1200" b="1" u="sng" dirty="0">
                <a:solidFill>
                  <a:srgbClr val="773E8F"/>
                </a:solidFill>
                <a:latin typeface="Roboto" panose="02000000000000000000" pitchFamily="2" charset="0"/>
                <a:ea typeface="Roboto" panose="02000000000000000000" pitchFamily="2" charset="0"/>
                <a:cs typeface="Roboto" panose="02000000000000000000" pitchFamily="2" charset="0"/>
              </a:rPr>
              <a:t>           100 EUR </a:t>
            </a:r>
            <a:r>
              <a:rPr lang="de-AT" sz="1200" b="1" u="sng"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      </a:t>
            </a:r>
          </a:p>
          <a:p>
            <a:pPr>
              <a:lnSpc>
                <a:spcPct val="150000"/>
              </a:lnSpc>
            </a:pPr>
            <a:r>
              <a:rPr lang="de-AT"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Bruttopreis	600 EUR</a:t>
            </a:r>
          </a:p>
        </p:txBody>
      </p:sp>
      <p:sp>
        <p:nvSpPr>
          <p:cNvPr id="27" name="Textfeld 26">
            <a:extLst>
              <a:ext uri="{FF2B5EF4-FFF2-40B4-BE49-F238E27FC236}">
                <a16:creationId xmlns:a16="http://schemas.microsoft.com/office/drawing/2014/main" id="{4B810AAC-CD7E-45A5-3F7B-1502A1A0DB04}"/>
              </a:ext>
            </a:extLst>
          </p:cNvPr>
          <p:cNvSpPr txBox="1"/>
          <p:nvPr/>
        </p:nvSpPr>
        <p:spPr>
          <a:xfrm>
            <a:off x="509117" y="4667991"/>
            <a:ext cx="1777125" cy="584775"/>
          </a:xfrm>
          <a:prstGeom prst="rect">
            <a:avLst/>
          </a:prstGeom>
          <a:noFill/>
        </p:spPr>
        <p:txBody>
          <a:bodyPr wrap="square">
            <a:spAutoFit/>
          </a:bodyPr>
          <a:lstStyle/>
          <a:p>
            <a:pPr algn="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70 EUR Umsatzsteuer </a:t>
            </a:r>
          </a:p>
        </p:txBody>
      </p:sp>
      <p:sp>
        <p:nvSpPr>
          <p:cNvPr id="28" name="Textfeld 27">
            <a:extLst>
              <a:ext uri="{FF2B5EF4-FFF2-40B4-BE49-F238E27FC236}">
                <a16:creationId xmlns:a16="http://schemas.microsoft.com/office/drawing/2014/main" id="{13E1D7A8-184A-BDAC-84EA-7D26788A6F2A}"/>
              </a:ext>
            </a:extLst>
          </p:cNvPr>
          <p:cNvSpPr txBox="1"/>
          <p:nvPr/>
        </p:nvSpPr>
        <p:spPr>
          <a:xfrm>
            <a:off x="3976091" y="4667991"/>
            <a:ext cx="1777125" cy="584775"/>
          </a:xfrm>
          <a:prstGeom prst="rect">
            <a:avLst/>
          </a:prstGeom>
          <a:noFill/>
        </p:spPr>
        <p:txBody>
          <a:bodyPr wrap="square">
            <a:spAutoFit/>
          </a:bodyPr>
          <a:lstStyle/>
          <a:p>
            <a:pPr algn="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70 EUR </a:t>
            </a:r>
            <a:b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Vorsteuer </a:t>
            </a:r>
          </a:p>
        </p:txBody>
      </p:sp>
      <p:sp>
        <p:nvSpPr>
          <p:cNvPr id="29" name="Textfeld 28">
            <a:extLst>
              <a:ext uri="{FF2B5EF4-FFF2-40B4-BE49-F238E27FC236}">
                <a16:creationId xmlns:a16="http://schemas.microsoft.com/office/drawing/2014/main" id="{47F07E99-DE4F-ACC7-B518-8081B9D28515}"/>
              </a:ext>
            </a:extLst>
          </p:cNvPr>
          <p:cNvSpPr txBox="1"/>
          <p:nvPr/>
        </p:nvSpPr>
        <p:spPr>
          <a:xfrm>
            <a:off x="6255948" y="4669882"/>
            <a:ext cx="1777125" cy="584775"/>
          </a:xfrm>
          <a:prstGeom prst="rect">
            <a:avLst/>
          </a:prstGeom>
          <a:noFill/>
        </p:spPr>
        <p:txBody>
          <a:bodyPr wrap="square">
            <a:spAutoFit/>
          </a:bodyPr>
          <a:lstStyle/>
          <a:p>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100 EUR </a:t>
            </a:r>
            <a:b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Umsatzsteuer </a:t>
            </a:r>
          </a:p>
        </p:txBody>
      </p:sp>
      <p:sp>
        <p:nvSpPr>
          <p:cNvPr id="30" name="Titel 1">
            <a:extLst>
              <a:ext uri="{FF2B5EF4-FFF2-40B4-BE49-F238E27FC236}">
                <a16:creationId xmlns:a16="http://schemas.microsoft.com/office/drawing/2014/main" id="{41FA35D4-C918-B0B3-807E-EB5B8674F4ED}"/>
              </a:ext>
            </a:extLst>
          </p:cNvPr>
          <p:cNvSpPr txBox="1">
            <a:spLocks/>
          </p:cNvSpPr>
          <p:nvPr/>
        </p:nvSpPr>
        <p:spPr>
          <a:xfrm>
            <a:off x="641182" y="350875"/>
            <a:ext cx="10909637" cy="64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Das System der Umsatzsteuer am Beispiel eines Fahrradhändlers </a:t>
            </a:r>
          </a:p>
        </p:txBody>
      </p:sp>
      <p:pic>
        <p:nvPicPr>
          <p:cNvPr id="31" name="Grafik 30">
            <a:extLst>
              <a:ext uri="{FF2B5EF4-FFF2-40B4-BE49-F238E27FC236}">
                <a16:creationId xmlns:a16="http://schemas.microsoft.com/office/drawing/2014/main" id="{6904DA05-2066-832D-41FD-AB43A043437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398329" y="244641"/>
            <a:ext cx="540000" cy="540000"/>
          </a:xfrm>
          <a:prstGeom prst="rect">
            <a:avLst/>
          </a:prstGeom>
        </p:spPr>
      </p:pic>
    </p:spTree>
    <p:extLst>
      <p:ext uri="{BB962C8B-B14F-4D97-AF65-F5344CB8AC3E}">
        <p14:creationId xmlns:p14="http://schemas.microsoft.com/office/powerpoint/2010/main" val="18096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6" grpId="0"/>
      <p:bldP spid="18" grpId="0"/>
      <p:bldP spid="23" grpId="0" animBg="1"/>
      <p:bldP spid="24" grpId="0" animBg="1"/>
      <p:bldP spid="25" grpId="0" animBg="1"/>
      <p:bldP spid="26" grpId="0" animBg="1"/>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9977-6EDA-8ED7-F28C-2273C18FFD31}"/>
            </a:ext>
          </a:extLst>
        </p:cNvPr>
        <p:cNvGrpSpPr/>
        <p:nvPr/>
      </p:nvGrpSpPr>
      <p:grpSpPr>
        <a:xfrm>
          <a:off x="0" y="0"/>
          <a:ext cx="0" cy="0"/>
          <a:chOff x="0" y="0"/>
          <a:chExt cx="0" cy="0"/>
        </a:xfrm>
      </p:grpSpPr>
      <p:sp>
        <p:nvSpPr>
          <p:cNvPr id="4" name="Rechteck: abgerundete Ecken 17">
            <a:extLst>
              <a:ext uri="{FF2B5EF4-FFF2-40B4-BE49-F238E27FC236}">
                <a16:creationId xmlns:a16="http://schemas.microsoft.com/office/drawing/2014/main" id="{471FE005-2840-D9CD-750B-8E342FBF6FAB}"/>
              </a:ext>
            </a:extLst>
          </p:cNvPr>
          <p:cNvSpPr/>
          <p:nvPr/>
        </p:nvSpPr>
        <p:spPr>
          <a:xfrm>
            <a:off x="5897218" y="1156196"/>
            <a:ext cx="5347894" cy="3834678"/>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5" name="Rechteck: abgerundete Ecken 18">
            <a:extLst>
              <a:ext uri="{FF2B5EF4-FFF2-40B4-BE49-F238E27FC236}">
                <a16:creationId xmlns:a16="http://schemas.microsoft.com/office/drawing/2014/main" id="{2FC147F8-CFD4-8CF6-A444-1035DDFFC111}"/>
              </a:ext>
            </a:extLst>
          </p:cNvPr>
          <p:cNvSpPr/>
          <p:nvPr/>
        </p:nvSpPr>
        <p:spPr>
          <a:xfrm>
            <a:off x="5895273" y="1156195"/>
            <a:ext cx="5347894" cy="540000"/>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6" name="Textfeld 5">
            <a:extLst>
              <a:ext uri="{FF2B5EF4-FFF2-40B4-BE49-F238E27FC236}">
                <a16:creationId xmlns:a16="http://schemas.microsoft.com/office/drawing/2014/main" id="{65585688-BE1F-4B81-1370-E7305771B0B6}"/>
              </a:ext>
            </a:extLst>
          </p:cNvPr>
          <p:cNvSpPr txBox="1"/>
          <p:nvPr/>
        </p:nvSpPr>
        <p:spPr>
          <a:xfrm>
            <a:off x="6028380" y="1226140"/>
            <a:ext cx="5108189" cy="400110"/>
          </a:xfrm>
          <a:prstGeom prst="rect">
            <a:avLst/>
          </a:prstGeom>
          <a:noFill/>
        </p:spPr>
        <p:txBody>
          <a:bodyPr wrap="square" rtlCol="0">
            <a:spAutoFit/>
          </a:bodyPr>
          <a:lstStyle/>
          <a:p>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(ESt) &amp; Lohnsteuer (</a:t>
            </a:r>
            <a:r>
              <a:rPr lang="de-AT" sz="2000" b="1"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8" name="Textfeld 7">
            <a:extLst>
              <a:ext uri="{FF2B5EF4-FFF2-40B4-BE49-F238E27FC236}">
                <a16:creationId xmlns:a16="http://schemas.microsoft.com/office/drawing/2014/main" id="{648129A0-9816-B270-F26A-B0187BEC01BF}"/>
              </a:ext>
            </a:extLst>
          </p:cNvPr>
          <p:cNvSpPr txBox="1"/>
          <p:nvPr/>
        </p:nvSpPr>
        <p:spPr>
          <a:xfrm>
            <a:off x="6028380" y="1795886"/>
            <a:ext cx="5076515" cy="302441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Einkünfte aus </a:t>
            </a:r>
            <a:r>
              <a:rPr lang="de-DE" sz="1600" b="1" dirty="0">
                <a:solidFill>
                  <a:srgbClr val="8063A3"/>
                </a:solidFill>
                <a:latin typeface="Roboto" panose="02000000000000000000" pitchFamily="2" charset="0"/>
                <a:ea typeface="Roboto" panose="02000000000000000000" pitchFamily="2" charset="0"/>
                <a:cs typeface="Roboto" panose="02000000000000000000" pitchFamily="2" charset="0"/>
              </a:rPr>
              <a:t>nichtselbständiger Arbeit </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unterliegen der </a:t>
            </a:r>
            <a:r>
              <a:rPr lang="de-DE" sz="1600" b="1" dirty="0">
                <a:solidFill>
                  <a:srgbClr val="8063A3"/>
                </a:solidFill>
                <a:latin typeface="Roboto" panose="02000000000000000000" pitchFamily="2" charset="0"/>
                <a:ea typeface="Roboto" panose="02000000000000000000" pitchFamily="2" charset="0"/>
                <a:cs typeface="Roboto" panose="02000000000000000000" pitchFamily="2" charset="0"/>
              </a:rPr>
              <a:t>Lohnsteuer</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a:t>
            </a:r>
            <a:endParaRPr lang="de-AT"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Die Lohnsteuer ist eine Art der Einkommensteuer</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die direkt vom Bruttolohn bzw. Bruttogehalt der </a:t>
            </a:r>
            <a:r>
              <a:rPr lang="de-DE" sz="1600" dirty="0" err="1">
                <a:solidFill>
                  <a:schemeClr val="tx2"/>
                </a:solidFill>
                <a:latin typeface="Roboto" panose="02000000000000000000" pitchFamily="2" charset="0"/>
                <a:ea typeface="Roboto" panose="02000000000000000000" pitchFamily="2" charset="0"/>
                <a:cs typeface="Roboto" panose="02000000000000000000" pitchFamily="2" charset="0"/>
              </a:rPr>
              <a:t>Arbeitnehmer:in</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abgezogen und von den </a:t>
            </a:r>
            <a:r>
              <a:rPr lang="de-DE" sz="1600" dirty="0" err="1">
                <a:solidFill>
                  <a:schemeClr val="tx2"/>
                </a:solidFill>
                <a:latin typeface="Roboto" panose="02000000000000000000" pitchFamily="2" charset="0"/>
                <a:ea typeface="Roboto" panose="02000000000000000000" pitchFamily="2" charset="0"/>
                <a:cs typeface="Roboto" panose="02000000000000000000" pitchFamily="2" charset="0"/>
              </a:rPr>
              <a:t>Arbeitgeber:innen</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abgeführt wird.</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Selbstständige zahlen </a:t>
            </a:r>
            <a:r>
              <a:rPr lang="de-DE" sz="1600" b="1" dirty="0">
                <a:solidFill>
                  <a:srgbClr val="8063A3"/>
                </a:solidFill>
                <a:latin typeface="Roboto" panose="02000000000000000000" pitchFamily="2" charset="0"/>
                <a:ea typeface="Roboto" panose="02000000000000000000" pitchFamily="2" charset="0"/>
                <a:cs typeface="Roboto" panose="02000000000000000000" pitchFamily="2" charset="0"/>
              </a:rPr>
              <a:t>Einkommensteuer</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Sie müssen eine Einkommensteuererklärung machen. </a:t>
            </a:r>
          </a:p>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Beide haben grundsätzlich den </a:t>
            </a:r>
            <a:r>
              <a:rPr lang="de-AT" sz="1600" b="1" dirty="0">
                <a:solidFill>
                  <a:srgbClr val="8063A3"/>
                </a:solidFill>
                <a:latin typeface="Roboto" panose="02000000000000000000" pitchFamily="2" charset="0"/>
                <a:ea typeface="Roboto" panose="02000000000000000000" pitchFamily="2" charset="0"/>
                <a:cs typeface="Roboto" panose="02000000000000000000" pitchFamily="2" charset="0"/>
              </a:rPr>
              <a:t>gleichen</a:t>
            </a:r>
            <a:r>
              <a:rPr lang="de-AT" sz="1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de-AT" sz="1600" b="1" dirty="0">
                <a:solidFill>
                  <a:srgbClr val="8063A3"/>
                </a:solidFill>
                <a:latin typeface="Roboto" panose="02000000000000000000" pitchFamily="2" charset="0"/>
                <a:ea typeface="Roboto" panose="02000000000000000000" pitchFamily="2" charset="0"/>
                <a:cs typeface="Roboto" panose="02000000000000000000" pitchFamily="2" charset="0"/>
              </a:rPr>
              <a:t>progressiven Steuersatz</a:t>
            </a: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 </a:t>
            </a:r>
          </a:p>
        </p:txBody>
      </p:sp>
      <p:graphicFrame>
        <p:nvGraphicFramePr>
          <p:cNvPr id="10" name="Inhaltsplatzhalter 5">
            <a:extLst>
              <a:ext uri="{FF2B5EF4-FFF2-40B4-BE49-F238E27FC236}">
                <a16:creationId xmlns:a16="http://schemas.microsoft.com/office/drawing/2014/main" id="{71D7A2F6-DD35-0DF2-FA54-77557FBEF8AC}"/>
              </a:ext>
            </a:extLst>
          </p:cNvPr>
          <p:cNvGraphicFramePr>
            <a:graphicFrameLocks/>
          </p:cNvGraphicFramePr>
          <p:nvPr>
            <p:extLst>
              <p:ext uri="{D42A27DB-BD31-4B8C-83A1-F6EECF244321}">
                <p14:modId xmlns:p14="http://schemas.microsoft.com/office/powerpoint/2010/main" val="1577451386"/>
              </p:ext>
            </p:extLst>
          </p:nvPr>
        </p:nvGraphicFramePr>
        <p:xfrm>
          <a:off x="342801" y="894781"/>
          <a:ext cx="5222875" cy="4841875"/>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uppieren 13">
            <a:extLst>
              <a:ext uri="{FF2B5EF4-FFF2-40B4-BE49-F238E27FC236}">
                <a16:creationId xmlns:a16="http://schemas.microsoft.com/office/drawing/2014/main" id="{43857895-5BE3-2698-2716-0BD8B9860612}"/>
              </a:ext>
            </a:extLst>
          </p:cNvPr>
          <p:cNvGrpSpPr/>
          <p:nvPr/>
        </p:nvGrpSpPr>
        <p:grpSpPr>
          <a:xfrm>
            <a:off x="253671" y="5847588"/>
            <a:ext cx="2182690" cy="900000"/>
            <a:chOff x="-715152" y="1133748"/>
            <a:chExt cx="2182690" cy="900000"/>
          </a:xfrm>
          <a:solidFill>
            <a:srgbClr val="C0B2D2"/>
          </a:solidFill>
        </p:grpSpPr>
        <p:sp>
          <p:nvSpPr>
            <p:cNvPr id="15" name="Rechteck 14">
              <a:extLst>
                <a:ext uri="{FF2B5EF4-FFF2-40B4-BE49-F238E27FC236}">
                  <a16:creationId xmlns:a16="http://schemas.microsoft.com/office/drawing/2014/main" id="{BD9E9F5F-D8F8-18C9-C9FF-49DD745D9697}"/>
                </a:ext>
              </a:extLst>
            </p:cNvPr>
            <p:cNvSpPr>
              <a:spLocks/>
            </p:cNvSpPr>
            <p:nvPr/>
          </p:nvSpPr>
          <p:spPr>
            <a:xfrm>
              <a:off x="-715152" y="1133748"/>
              <a:ext cx="218269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5EF1057F-2426-2736-9EBE-7A325DA18C48}"/>
                </a:ext>
              </a:extLst>
            </p:cNvPr>
            <p:cNvSpPr txBox="1"/>
            <p:nvPr/>
          </p:nvSpPr>
          <p:spPr>
            <a:xfrm>
              <a:off x="-566899" y="1292928"/>
              <a:ext cx="1794199"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F8BA86E6-0BC1-3EAE-7C3E-C43B1742716C}"/>
              </a:ext>
            </a:extLst>
          </p:cNvPr>
          <p:cNvGrpSpPr/>
          <p:nvPr/>
        </p:nvGrpSpPr>
        <p:grpSpPr>
          <a:xfrm>
            <a:off x="9836895" y="5847588"/>
            <a:ext cx="2101434" cy="900000"/>
            <a:chOff x="-715152" y="5411458"/>
            <a:chExt cx="2101434" cy="900000"/>
          </a:xfrm>
          <a:solidFill>
            <a:srgbClr val="C0B2D2"/>
          </a:solidFill>
        </p:grpSpPr>
        <p:sp>
          <p:nvSpPr>
            <p:cNvPr id="18" name="Rechteck 17">
              <a:extLst>
                <a:ext uri="{FF2B5EF4-FFF2-40B4-BE49-F238E27FC236}">
                  <a16:creationId xmlns:a16="http://schemas.microsoft.com/office/drawing/2014/main" id="{70F2D400-DCD9-CC1F-78C4-F706C80B0B1E}"/>
                </a:ext>
              </a:extLst>
            </p:cNvPr>
            <p:cNvSpPr>
              <a:spLocks/>
            </p:cNvSpPr>
            <p:nvPr/>
          </p:nvSpPr>
          <p:spPr>
            <a:xfrm>
              <a:off x="-715152" y="5411458"/>
              <a:ext cx="210143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A7997C5A-DCA7-87BB-48D2-9D419D4CFE43}"/>
                </a:ext>
              </a:extLst>
            </p:cNvPr>
            <p:cNvSpPr txBox="1"/>
            <p:nvPr/>
          </p:nvSpPr>
          <p:spPr>
            <a:xfrm>
              <a:off x="-715152" y="5722599"/>
              <a:ext cx="2090704" cy="296941"/>
            </a:xfrm>
            <a:prstGeom prst="rect">
              <a:avLst/>
            </a:prstGeom>
            <a:grp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3" name="Gruppieren 22">
            <a:extLst>
              <a:ext uri="{FF2B5EF4-FFF2-40B4-BE49-F238E27FC236}">
                <a16:creationId xmlns:a16="http://schemas.microsoft.com/office/drawing/2014/main" id="{8D0E4543-555E-A260-D4C2-3CD67F10B7AA}"/>
              </a:ext>
            </a:extLst>
          </p:cNvPr>
          <p:cNvGrpSpPr/>
          <p:nvPr/>
        </p:nvGrpSpPr>
        <p:grpSpPr>
          <a:xfrm>
            <a:off x="7478223" y="5847588"/>
            <a:ext cx="2090704" cy="900000"/>
            <a:chOff x="-715152" y="4339134"/>
            <a:chExt cx="2090704" cy="900000"/>
          </a:xfrm>
          <a:solidFill>
            <a:srgbClr val="C0B2D2"/>
          </a:solidFill>
        </p:grpSpPr>
        <p:sp>
          <p:nvSpPr>
            <p:cNvPr id="24" name="Rechteck 23">
              <a:extLst>
                <a:ext uri="{FF2B5EF4-FFF2-40B4-BE49-F238E27FC236}">
                  <a16:creationId xmlns:a16="http://schemas.microsoft.com/office/drawing/2014/main" id="{F291F09A-6DCD-F59A-51E5-9443CC12E0AC}"/>
                </a:ext>
              </a:extLst>
            </p:cNvPr>
            <p:cNvSpPr>
              <a:spLocks/>
            </p:cNvSpPr>
            <p:nvPr/>
          </p:nvSpPr>
          <p:spPr>
            <a:xfrm>
              <a:off x="-715152" y="4339134"/>
              <a:ext cx="209070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A36BF7CB-E032-EFAD-B3B5-C8ACFC45D63F}"/>
                </a:ext>
              </a:extLst>
            </p:cNvPr>
            <p:cNvSpPr txBox="1"/>
            <p:nvPr/>
          </p:nvSpPr>
          <p:spPr>
            <a:xfrm>
              <a:off x="-668521" y="4476281"/>
              <a:ext cx="1997442"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grpSp>
        <p:nvGrpSpPr>
          <p:cNvPr id="26" name="Gruppieren 25">
            <a:extLst>
              <a:ext uri="{FF2B5EF4-FFF2-40B4-BE49-F238E27FC236}">
                <a16:creationId xmlns:a16="http://schemas.microsoft.com/office/drawing/2014/main" id="{D06EA4A3-7B2E-5123-E4C3-DA8A28EA073E}"/>
              </a:ext>
            </a:extLst>
          </p:cNvPr>
          <p:cNvGrpSpPr/>
          <p:nvPr/>
        </p:nvGrpSpPr>
        <p:grpSpPr>
          <a:xfrm>
            <a:off x="5099342" y="5847588"/>
            <a:ext cx="2110914" cy="900000"/>
            <a:chOff x="-715152" y="3265898"/>
            <a:chExt cx="2110914" cy="900000"/>
          </a:xfrm>
          <a:solidFill>
            <a:srgbClr val="C0B2D2"/>
          </a:solidFill>
        </p:grpSpPr>
        <p:sp>
          <p:nvSpPr>
            <p:cNvPr id="27" name="Rechteck 26">
              <a:extLst>
                <a:ext uri="{FF2B5EF4-FFF2-40B4-BE49-F238E27FC236}">
                  <a16:creationId xmlns:a16="http://schemas.microsoft.com/office/drawing/2014/main" id="{300D97E8-C063-80AE-EC4A-4ACC76D8741D}"/>
                </a:ext>
              </a:extLst>
            </p:cNvPr>
            <p:cNvSpPr>
              <a:spLocks/>
            </p:cNvSpPr>
            <p:nvPr/>
          </p:nvSpPr>
          <p:spPr>
            <a:xfrm>
              <a:off x="-715152" y="3265898"/>
              <a:ext cx="211091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9DFD8104-19AF-9551-6244-D79F40ABCC03}"/>
                </a:ext>
              </a:extLst>
            </p:cNvPr>
            <p:cNvSpPr txBox="1"/>
            <p:nvPr/>
          </p:nvSpPr>
          <p:spPr>
            <a:xfrm>
              <a:off x="-445630" y="3417340"/>
              <a:ext cx="1551660" cy="584775"/>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31F36256-30B7-8EDB-FECD-4C930ABA309E}"/>
              </a:ext>
            </a:extLst>
          </p:cNvPr>
          <p:cNvSpPr txBox="1"/>
          <p:nvPr/>
        </p:nvSpPr>
        <p:spPr>
          <a:xfrm>
            <a:off x="220274" y="5532354"/>
            <a:ext cx="6097712" cy="246221"/>
          </a:xfrm>
          <a:prstGeom prst="rect">
            <a:avLst/>
          </a:prstGeom>
          <a:noFill/>
        </p:spPr>
        <p:txBody>
          <a:bodyPr wrap="square">
            <a:spAutoFit/>
          </a:bodyPr>
          <a:lstStyle/>
          <a:p>
            <a:r>
              <a:rPr lang="de-AT" sz="1000" dirty="0">
                <a:latin typeface="Roboto" panose="02000000000000000000" pitchFamily="2" charset="0"/>
                <a:ea typeface="Roboto" panose="02000000000000000000" pitchFamily="2" charset="0"/>
                <a:cs typeface="Roboto" panose="02000000000000000000" pitchFamily="2" charset="0"/>
              </a:rPr>
              <a:t>Quelle: </a:t>
            </a:r>
            <a:r>
              <a:rPr lang="de-AT" sz="1000" dirty="0">
                <a:latin typeface="Roboto" panose="02000000000000000000" pitchFamily="2" charset="0"/>
                <a:ea typeface="Roboto" panose="02000000000000000000" pitchFamily="2" charset="0"/>
                <a:cs typeface="Roboto" panose="02000000000000000000" pitchFamily="2" charset="0"/>
                <a:hlinkClick r:id="rId4"/>
              </a:rPr>
              <a:t>Bundeshaushalt (wko.at)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E804204D-EFF2-DF89-9F9E-5B1D17A6E94E}"/>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EINKOMMENSTEUER (ESt) &amp; LOHNSTEUER (</a:t>
            </a:r>
            <a:r>
              <a:rPr lang="de-DE" sz="3200" b="1" dirty="0" err="1">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LSt</a:t>
            </a:r>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46" name="Gruppieren 45">
            <a:extLst>
              <a:ext uri="{FF2B5EF4-FFF2-40B4-BE49-F238E27FC236}">
                <a16:creationId xmlns:a16="http://schemas.microsoft.com/office/drawing/2014/main" id="{4786C9D4-4676-34A3-78EC-3EEF257A56D0}"/>
              </a:ext>
            </a:extLst>
          </p:cNvPr>
          <p:cNvGrpSpPr/>
          <p:nvPr/>
        </p:nvGrpSpPr>
        <p:grpSpPr>
          <a:xfrm>
            <a:off x="2704328" y="5847588"/>
            <a:ext cx="2127047" cy="900000"/>
            <a:chOff x="-715153" y="2183036"/>
            <a:chExt cx="2127047" cy="900000"/>
          </a:xfrm>
        </p:grpSpPr>
        <p:sp>
          <p:nvSpPr>
            <p:cNvPr id="47" name="Rechteck 46">
              <a:extLst>
                <a:ext uri="{FF2B5EF4-FFF2-40B4-BE49-F238E27FC236}">
                  <a16:creationId xmlns:a16="http://schemas.microsoft.com/office/drawing/2014/main" id="{7B528F2B-A3A8-E5D1-B4A6-431996F14FAE}"/>
                </a:ext>
              </a:extLst>
            </p:cNvPr>
            <p:cNvSpPr>
              <a:spLocks/>
            </p:cNvSpPr>
            <p:nvPr/>
          </p:nvSpPr>
          <p:spPr>
            <a:xfrm>
              <a:off x="-715153" y="2183036"/>
              <a:ext cx="2127047"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751F1FA8-3514-4B53-034F-E860A28A93F3}"/>
                </a:ext>
              </a:extLst>
            </p:cNvPr>
            <p:cNvSpPr txBox="1"/>
            <p:nvPr/>
          </p:nvSpPr>
          <p:spPr>
            <a:xfrm>
              <a:off x="-514130" y="2227761"/>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cxnSp>
        <p:nvCxnSpPr>
          <p:cNvPr id="9" name="Gerade Verbindung mit Pfeil 8">
            <a:extLst>
              <a:ext uri="{FF2B5EF4-FFF2-40B4-BE49-F238E27FC236}">
                <a16:creationId xmlns:a16="http://schemas.microsoft.com/office/drawing/2014/main" id="{5C00155E-D06F-FA6D-CE4F-5C01D59C430E}"/>
              </a:ext>
            </a:extLst>
          </p:cNvPr>
          <p:cNvCxnSpPr>
            <a:cxnSpLocks/>
          </p:cNvCxnSpPr>
          <p:nvPr/>
        </p:nvCxnSpPr>
        <p:spPr>
          <a:xfrm flipV="1">
            <a:off x="3269130" y="1477818"/>
            <a:ext cx="2485125" cy="2667953"/>
          </a:xfrm>
          <a:prstGeom prst="straightConnector1">
            <a:avLst/>
          </a:prstGeom>
          <a:ln w="19050">
            <a:solidFill>
              <a:srgbClr val="8063A3"/>
            </a:solidFill>
            <a:tailEnd type="triangle"/>
          </a:ln>
        </p:spPr>
        <p:style>
          <a:lnRef idx="1">
            <a:schemeClr val="accent3"/>
          </a:lnRef>
          <a:fillRef idx="0">
            <a:schemeClr val="accent3"/>
          </a:fillRef>
          <a:effectRef idx="0">
            <a:schemeClr val="accent3"/>
          </a:effectRef>
          <a:fontRef idx="minor">
            <a:schemeClr val="tx1"/>
          </a:fontRef>
        </p:style>
      </p:cxnSp>
      <p:grpSp>
        <p:nvGrpSpPr>
          <p:cNvPr id="54" name="Gruppieren 53">
            <a:extLst>
              <a:ext uri="{FF2B5EF4-FFF2-40B4-BE49-F238E27FC236}">
                <a16:creationId xmlns:a16="http://schemas.microsoft.com/office/drawing/2014/main" id="{DF7D35C8-8317-CCD7-990B-2EEF2A8FB54A}"/>
              </a:ext>
            </a:extLst>
          </p:cNvPr>
          <p:cNvGrpSpPr/>
          <p:nvPr/>
        </p:nvGrpSpPr>
        <p:grpSpPr>
          <a:xfrm>
            <a:off x="8144317" y="4873897"/>
            <a:ext cx="3836854" cy="832216"/>
            <a:chOff x="8356351" y="4834141"/>
            <a:chExt cx="3836854" cy="832216"/>
          </a:xfrm>
        </p:grpSpPr>
        <p:sp>
          <p:nvSpPr>
            <p:cNvPr id="50" name="Rechteck: abgerundete Ecken 9">
              <a:extLst>
                <a:ext uri="{FF2B5EF4-FFF2-40B4-BE49-F238E27FC236}">
                  <a16:creationId xmlns:a16="http://schemas.microsoft.com/office/drawing/2014/main" id="{C558B669-C0F5-5153-A99A-665D4CDA0C14}"/>
                </a:ext>
              </a:extLst>
            </p:cNvPr>
            <p:cNvSpPr/>
            <p:nvPr/>
          </p:nvSpPr>
          <p:spPr>
            <a:xfrm>
              <a:off x="8356351" y="4834141"/>
              <a:ext cx="3792407" cy="832216"/>
            </a:xfrm>
            <a:prstGeom prst="roundRect">
              <a:avLst>
                <a:gd name="adj" fmla="val 18440"/>
              </a:avLst>
            </a:prstGeom>
            <a:solidFill>
              <a:srgbClr val="8063A3">
                <a:alpha val="40000"/>
              </a:srgbClr>
            </a:solidFill>
            <a:ln>
              <a:solidFill>
                <a:srgbClr val="8063A3"/>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51" name="Textfeld 50">
              <a:extLst>
                <a:ext uri="{FF2B5EF4-FFF2-40B4-BE49-F238E27FC236}">
                  <a16:creationId xmlns:a16="http://schemas.microsoft.com/office/drawing/2014/main" id="{05C6AC30-4C64-80C1-6EBE-6E8E450264D1}"/>
                </a:ext>
              </a:extLst>
            </p:cNvPr>
            <p:cNvSpPr txBox="1"/>
            <p:nvPr/>
          </p:nvSpPr>
          <p:spPr>
            <a:xfrm>
              <a:off x="8821566" y="4883183"/>
              <a:ext cx="3371639" cy="702756"/>
            </a:xfrm>
            <a:prstGeom prst="rect">
              <a:avLst/>
            </a:prstGeom>
            <a:noFill/>
          </p:spPr>
          <p:txBody>
            <a:bodyPr wrap="square">
              <a:spAutoFit/>
            </a:bodyPr>
            <a:lstStyle/>
            <a:p>
              <a:pPr>
                <a:lnSpc>
                  <a:spcPct val="150000"/>
                </a:lnSpc>
              </a:pPr>
              <a:r>
                <a:rPr lang="de-AT" sz="1400" b="1" dirty="0">
                  <a:solidFill>
                    <a:srgbClr val="8063A3"/>
                  </a:solidFill>
                  <a:latin typeface="Roboto" panose="02000000000000000000" pitchFamily="2" charset="0"/>
                  <a:ea typeface="Roboto" panose="02000000000000000000" pitchFamily="2" charset="0"/>
                  <a:cs typeface="Roboto" panose="02000000000000000000" pitchFamily="2" charset="0"/>
                </a:rPr>
                <a:t>Progressiv</a:t>
              </a:r>
              <a:r>
                <a:rPr lang="de-AT" sz="1400" dirty="0">
                  <a:solidFill>
                    <a:schemeClr val="tx2"/>
                  </a:solidFill>
                  <a:latin typeface="Roboto" panose="02000000000000000000" pitchFamily="2" charset="0"/>
                  <a:ea typeface="Roboto" panose="02000000000000000000" pitchFamily="2" charset="0"/>
                  <a:cs typeface="Roboto" panose="02000000000000000000" pitchFamily="2" charset="0"/>
                </a:rPr>
                <a:t> heißt, dass der Steuersatz mit der Höhe des Einkommens steigt.</a:t>
              </a:r>
            </a:p>
          </p:txBody>
        </p:sp>
      </p:grpSp>
      <p:pic>
        <p:nvPicPr>
          <p:cNvPr id="59" name="Grafik 58" descr="Informationen mit einfarbiger Füllung">
            <a:extLst>
              <a:ext uri="{FF2B5EF4-FFF2-40B4-BE49-F238E27FC236}">
                <a16:creationId xmlns:a16="http://schemas.microsoft.com/office/drawing/2014/main" id="{2015902F-EFE2-656F-9D37-479E799B7E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3591" y="4941271"/>
            <a:ext cx="333046" cy="333046"/>
          </a:xfrm>
          <a:prstGeom prst="rect">
            <a:avLst/>
          </a:prstGeom>
        </p:spPr>
      </p:pic>
      <p:pic>
        <p:nvPicPr>
          <p:cNvPr id="60" name="Grafik 59">
            <a:extLst>
              <a:ext uri="{FF2B5EF4-FFF2-40B4-BE49-F238E27FC236}">
                <a16:creationId xmlns:a16="http://schemas.microsoft.com/office/drawing/2014/main" id="{110CEA54-5B0E-CD7E-E8FD-5648DCE3F5B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398329" y="244641"/>
            <a:ext cx="540000" cy="540000"/>
          </a:xfrm>
          <a:prstGeom prst="rect">
            <a:avLst/>
          </a:prstGeom>
        </p:spPr>
      </p:pic>
    </p:spTree>
    <p:extLst>
      <p:ext uri="{BB962C8B-B14F-4D97-AF65-F5344CB8AC3E}">
        <p14:creationId xmlns:p14="http://schemas.microsoft.com/office/powerpoint/2010/main" val="418981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23">
            <a:extLst>
              <a:ext uri="{FF2B5EF4-FFF2-40B4-BE49-F238E27FC236}">
                <a16:creationId xmlns:a16="http://schemas.microsoft.com/office/drawing/2014/main" id="{2C15C88D-A188-07E6-D8D5-B54A185C4A93}"/>
              </a:ext>
            </a:extLst>
          </p:cNvPr>
          <p:cNvSpPr/>
          <p:nvPr/>
        </p:nvSpPr>
        <p:spPr>
          <a:xfrm>
            <a:off x="5249060" y="2566388"/>
            <a:ext cx="6149269" cy="3940737"/>
          </a:xfrm>
          <a:prstGeom prst="roundRect">
            <a:avLst>
              <a:gd name="adj" fmla="val 8392"/>
            </a:avLst>
          </a:prstGeom>
          <a:solidFill>
            <a:srgbClr val="8063A3">
              <a:alpha val="24227"/>
            </a:srgbClr>
          </a:solidFill>
          <a:ln>
            <a:solidFill>
              <a:srgbClr val="773E8F"/>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grpSp>
        <p:nvGrpSpPr>
          <p:cNvPr id="16" name="Gruppieren 15">
            <a:extLst>
              <a:ext uri="{FF2B5EF4-FFF2-40B4-BE49-F238E27FC236}">
                <a16:creationId xmlns:a16="http://schemas.microsoft.com/office/drawing/2014/main" id="{A89D0C08-7850-C183-B496-4535D2D5A35B}"/>
              </a:ext>
            </a:extLst>
          </p:cNvPr>
          <p:cNvGrpSpPr/>
          <p:nvPr/>
        </p:nvGrpSpPr>
        <p:grpSpPr>
          <a:xfrm>
            <a:off x="641182" y="1462559"/>
            <a:ext cx="3960001" cy="2160943"/>
            <a:chOff x="1127949" y="1781493"/>
            <a:chExt cx="3960001" cy="2160943"/>
          </a:xfrm>
        </p:grpSpPr>
        <p:sp>
          <p:nvSpPr>
            <p:cNvPr id="6" name="Rechteck: abgerundete Ecken 14">
              <a:extLst>
                <a:ext uri="{FF2B5EF4-FFF2-40B4-BE49-F238E27FC236}">
                  <a16:creationId xmlns:a16="http://schemas.microsoft.com/office/drawing/2014/main" id="{C2E162C7-8B29-F0C2-CE04-F2060414407F}"/>
                </a:ext>
              </a:extLst>
            </p:cNvPr>
            <p:cNvSpPr/>
            <p:nvPr/>
          </p:nvSpPr>
          <p:spPr>
            <a:xfrm>
              <a:off x="1127950" y="1781493"/>
              <a:ext cx="3960000" cy="2160943"/>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7" name="Rechteck: abgerundete Ecken 15">
              <a:extLst>
                <a:ext uri="{FF2B5EF4-FFF2-40B4-BE49-F238E27FC236}">
                  <a16:creationId xmlns:a16="http://schemas.microsoft.com/office/drawing/2014/main" id="{986DA106-5745-1C69-F26C-0352304438E0}"/>
                </a:ext>
              </a:extLst>
            </p:cNvPr>
            <p:cNvSpPr/>
            <p:nvPr/>
          </p:nvSpPr>
          <p:spPr>
            <a:xfrm>
              <a:off x="1127949" y="1781493"/>
              <a:ext cx="3960000" cy="461024"/>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D647970B-1AA9-4007-7FB4-D860972629EF}"/>
                </a:ext>
              </a:extLst>
            </p:cNvPr>
            <p:cNvSpPr txBox="1"/>
            <p:nvPr/>
          </p:nvSpPr>
          <p:spPr>
            <a:xfrm>
              <a:off x="1487890" y="1810732"/>
              <a:ext cx="3240117" cy="402546"/>
            </a:xfrm>
            <a:prstGeom prst="rect">
              <a:avLst/>
            </a:prstGeom>
            <a:noFill/>
          </p:spPr>
          <p:txBody>
            <a:bodyPr wrap="square" rtlCol="0">
              <a:spAutoFit/>
            </a:bodyPr>
            <a:lstStyle/>
            <a:p>
              <a:pPr algn="ctr">
                <a:lnSpc>
                  <a:spcPct val="120000"/>
                </a:lnSpc>
              </a:pPr>
              <a:r>
                <a:rPr lang="de-AT" sz="1800" b="1" dirty="0">
                  <a:solidFill>
                    <a:schemeClr val="bg1"/>
                  </a:solidFill>
                  <a:latin typeface="Roboto" panose="02000000000000000000" pitchFamily="2" charset="0"/>
                  <a:ea typeface="Roboto" panose="02000000000000000000" pitchFamily="2" charset="0"/>
                  <a:cs typeface="Roboto" panose="02000000000000000000" pitchFamily="2" charset="0"/>
                </a:rPr>
                <a:t>Progressiver Steuersatz </a:t>
              </a:r>
              <a:endParaRPr lang="de-AT" sz="1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Textfeld 8">
              <a:extLst>
                <a:ext uri="{FF2B5EF4-FFF2-40B4-BE49-F238E27FC236}">
                  <a16:creationId xmlns:a16="http://schemas.microsoft.com/office/drawing/2014/main" id="{541AB8D4-13F4-F064-9A74-FFB400D99FE1}"/>
                </a:ext>
              </a:extLst>
            </p:cNvPr>
            <p:cNvSpPr txBox="1"/>
            <p:nvPr/>
          </p:nvSpPr>
          <p:spPr>
            <a:xfrm>
              <a:off x="1249587" y="2270717"/>
              <a:ext cx="3838362" cy="15286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Das heißt, die Steuersätze steigen mit der Höhe des Einkommens an.</a:t>
              </a:r>
            </a:p>
            <a:p>
              <a:pPr marL="285750" indent="-285750">
                <a:lnSpc>
                  <a:spcPct val="15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aktuelle Steuersätze: </a:t>
              </a:r>
              <a:r>
                <a:rPr lang="de-DE" sz="1600" b="1" dirty="0">
                  <a:solidFill>
                    <a:srgbClr val="8063A3"/>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Steuertarif und Steuerabsetzbeträge (bmf.gv.at)</a:t>
              </a:r>
              <a:r>
                <a:rPr lang="de-AT" sz="1600" b="1" dirty="0">
                  <a:solidFill>
                    <a:srgbClr val="8063A3"/>
                  </a:solidFill>
                  <a:latin typeface="Roboto" panose="02000000000000000000" pitchFamily="2" charset="0"/>
                  <a:ea typeface="Roboto" panose="02000000000000000000" pitchFamily="2" charset="0"/>
                  <a:cs typeface="Roboto" panose="02000000000000000000" pitchFamily="2" charset="0"/>
                </a:rPr>
                <a:t> </a:t>
              </a:r>
            </a:p>
          </p:txBody>
        </p:sp>
      </p:grpSp>
      <p:sp>
        <p:nvSpPr>
          <p:cNvPr id="10" name="Textfeld 9">
            <a:extLst>
              <a:ext uri="{FF2B5EF4-FFF2-40B4-BE49-F238E27FC236}">
                <a16:creationId xmlns:a16="http://schemas.microsoft.com/office/drawing/2014/main" id="{B905EFFC-72F7-A00D-C041-61AEC9BC162A}"/>
              </a:ext>
            </a:extLst>
          </p:cNvPr>
          <p:cNvSpPr txBox="1"/>
          <p:nvPr/>
        </p:nvSpPr>
        <p:spPr>
          <a:xfrm>
            <a:off x="5829281" y="2716095"/>
            <a:ext cx="4988825" cy="492443"/>
          </a:xfrm>
          <a:prstGeom prst="rect">
            <a:avLst/>
          </a:prstGeom>
          <a:noFill/>
        </p:spPr>
        <p:txBody>
          <a:bodyPr wrap="square" rtlCol="0">
            <a:spAutoFit/>
          </a:bodyPr>
          <a:lstStyle/>
          <a:p>
            <a:r>
              <a:rPr lang="de-AT" sz="1400" b="1" dirty="0">
                <a:solidFill>
                  <a:schemeClr val="tx2"/>
                </a:solidFill>
                <a:latin typeface="Roboto" panose="02000000000000000000" pitchFamily="2" charset="0"/>
                <a:ea typeface="Roboto" panose="02000000000000000000" pitchFamily="2" charset="0"/>
                <a:cs typeface="Roboto" panose="02000000000000000000" pitchFamily="2" charset="0"/>
              </a:rPr>
              <a:t>Ein Beispiel für Einkommen- und Lohnsteuersätze</a:t>
            </a:r>
            <a:r>
              <a:rPr lang="de-AT" sz="1400" dirty="0">
                <a:solidFill>
                  <a:schemeClr val="tx2"/>
                </a:solidFill>
                <a:latin typeface="Roboto" panose="02000000000000000000" pitchFamily="2" charset="0"/>
                <a:ea typeface="Roboto" panose="02000000000000000000" pitchFamily="2" charset="0"/>
                <a:cs typeface="Roboto" panose="02000000000000000000" pitchFamily="2" charset="0"/>
              </a:rPr>
              <a:t>: </a:t>
            </a:r>
            <a:br>
              <a:rPr lang="de-AT" sz="14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AT" sz="1200" i="1" dirty="0">
                <a:solidFill>
                  <a:schemeClr val="tx2"/>
                </a:solidFill>
                <a:latin typeface="Roboto" panose="02000000000000000000" pitchFamily="2" charset="0"/>
                <a:ea typeface="Roboto" panose="02000000000000000000" pitchFamily="2" charset="0"/>
                <a:cs typeface="Roboto" panose="02000000000000000000" pitchFamily="2" charset="0"/>
              </a:rPr>
              <a:t>in Anlehnung an die geltenden Steuersätze für das Jahr 2025 (gerundet)</a:t>
            </a:r>
            <a:endParaRPr lang="de-AT" sz="1400" i="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11" name="Tabelle 10">
            <a:extLst>
              <a:ext uri="{FF2B5EF4-FFF2-40B4-BE49-F238E27FC236}">
                <a16:creationId xmlns:a16="http://schemas.microsoft.com/office/drawing/2014/main" id="{473D21B6-EAF0-29D0-21FB-7E67AA3BC155}"/>
              </a:ext>
            </a:extLst>
          </p:cNvPr>
          <p:cNvGraphicFramePr>
            <a:graphicFrameLocks noGrp="1"/>
          </p:cNvGraphicFramePr>
          <p:nvPr>
            <p:extLst>
              <p:ext uri="{D42A27DB-BD31-4B8C-83A1-F6EECF244321}">
                <p14:modId xmlns:p14="http://schemas.microsoft.com/office/powerpoint/2010/main" val="3231163586"/>
              </p:ext>
            </p:extLst>
          </p:nvPr>
        </p:nvGraphicFramePr>
        <p:xfrm>
          <a:off x="5902326" y="3429000"/>
          <a:ext cx="4842734" cy="2766743"/>
        </p:xfrm>
        <a:graphic>
          <a:graphicData uri="http://schemas.openxmlformats.org/drawingml/2006/table">
            <a:tbl>
              <a:tblPr firstRow="1" bandRow="1">
                <a:tableStyleId>{B301B821-A1FF-4177-AEE7-76D212191A09}</a:tableStyleId>
              </a:tblPr>
              <a:tblGrid>
                <a:gridCol w="3105374">
                  <a:extLst>
                    <a:ext uri="{9D8B030D-6E8A-4147-A177-3AD203B41FA5}">
                      <a16:colId xmlns:a16="http://schemas.microsoft.com/office/drawing/2014/main" val="1447107230"/>
                    </a:ext>
                  </a:extLst>
                </a:gridCol>
                <a:gridCol w="1737360">
                  <a:extLst>
                    <a:ext uri="{9D8B030D-6E8A-4147-A177-3AD203B41FA5}">
                      <a16:colId xmlns:a16="http://schemas.microsoft.com/office/drawing/2014/main" val="2509769901"/>
                    </a:ext>
                  </a:extLst>
                </a:gridCol>
              </a:tblGrid>
              <a:tr h="368781">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Tarifstufen</a:t>
                      </a:r>
                    </a:p>
                  </a:txBody>
                  <a:tcPr marL="52635" marR="52635" marT="0" marB="0">
                    <a:lnL w="12700" cmpd="sng">
                      <a:noFill/>
                    </a:lnL>
                    <a:lnR>
                      <a:noFill/>
                    </a:lnR>
                    <a:lnT w="12700" cmpd="sng">
                      <a:noFill/>
                    </a:lnT>
                    <a:lnB w="12700" cmpd="sng">
                      <a:noFill/>
                    </a:lnB>
                    <a:lnTlToBr w="12700" cmpd="sng">
                      <a:noFill/>
                      <a:prstDash val="solid"/>
                    </a:lnTlToBr>
                    <a:lnBlToTr w="12700" cmpd="sng">
                      <a:noFill/>
                      <a:prstDash val="solid"/>
                    </a:lnBlToTr>
                    <a:solidFill>
                      <a:srgbClr val="8063A3"/>
                    </a:solidFill>
                  </a:tcPr>
                </a:tc>
                <a:tc>
                  <a:txBody>
                    <a:bodyPr/>
                    <a:lstStyle/>
                    <a:p>
                      <a:pPr algn="ctr">
                        <a:lnSpc>
                          <a:spcPct val="150000"/>
                        </a:lnSpc>
                        <a:spcAft>
                          <a:spcPts val="800"/>
                        </a:spcAft>
                      </a:pPr>
                      <a:r>
                        <a:rPr lang="de-AT" sz="1400" b="1" kern="100" dirty="0">
                          <a:solidFill>
                            <a:schemeClr val="lt1"/>
                          </a:solidFill>
                          <a:effectLst/>
                          <a:latin typeface="Roboto" panose="02000000000000000000" pitchFamily="2" charset="0"/>
                          <a:ea typeface="Roboto" panose="02000000000000000000" pitchFamily="2" charset="0"/>
                          <a:cs typeface="Roboto" panose="02000000000000000000" pitchFamily="2" charset="0"/>
                        </a:rPr>
                        <a:t>Grenzsteuersatz</a:t>
                      </a:r>
                    </a:p>
                  </a:txBody>
                  <a:tcPr marL="52635" marR="52635" marT="0" marB="0">
                    <a:lnL>
                      <a:noFill/>
                    </a:lnL>
                    <a:lnR w="12700" cmpd="sng">
                      <a:noFill/>
                    </a:lnR>
                    <a:lnT w="12700" cmpd="sng">
                      <a:noFill/>
                    </a:lnT>
                    <a:lnB w="12700" cmpd="sng">
                      <a:noFill/>
                    </a:lnB>
                    <a:lnTlToBr w="12700" cmpd="sng">
                      <a:noFill/>
                      <a:prstDash val="solid"/>
                    </a:lnTlToBr>
                    <a:lnBlToTr w="12700" cmpd="sng">
                      <a:noFill/>
                      <a:prstDash val="solid"/>
                    </a:lnBlToTr>
                    <a:solidFill>
                      <a:srgbClr val="8063A3"/>
                    </a:solidFill>
                  </a:tcPr>
                </a:tc>
                <a:extLst>
                  <a:ext uri="{0D108BD9-81ED-4DB2-BD59-A6C34878D82A}">
                    <a16:rowId xmlns:a16="http://schemas.microsoft.com/office/drawing/2014/main" val="449017731"/>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13.300 EUR und darunter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41"/>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0 %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41"/>
                      </a:schemeClr>
                    </a:solidFill>
                  </a:tcPr>
                </a:tc>
                <a:extLst>
                  <a:ext uri="{0D108BD9-81ED-4DB2-BD59-A6C34878D82A}">
                    <a16:rowId xmlns:a16="http://schemas.microsoft.com/office/drawing/2014/main" val="1318002813"/>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13.300 EUR bis 21.600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20 %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8709671"/>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a:t>
                      </a:r>
                      <a:r>
                        <a:rPr lang="de-AT" sz="1400" kern="100" dirty="0">
                          <a:effectLst/>
                          <a:latin typeface="Roboto" panose="02000000000000000000" pitchFamily="2" charset="0"/>
                          <a:ea typeface="Roboto" panose="02000000000000000000" pitchFamily="2" charset="0"/>
                          <a:cs typeface="Roboto" panose="02000000000000000000" pitchFamily="2" charset="0"/>
                        </a:rPr>
                        <a:t>21.600</a:t>
                      </a: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 EUR bis 35.800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30 %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751231041"/>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35.800 EUR bis 69.200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40 %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115694"/>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69.200 EUR bis 103.000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48 %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60478334"/>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a:t>
                      </a: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103.000 EUR </a:t>
                      </a:r>
                      <a:r>
                        <a:rPr lang="de-AT" sz="1400" kern="100" dirty="0">
                          <a:effectLst/>
                          <a:latin typeface="Roboto" panose="02000000000000000000" pitchFamily="2" charset="0"/>
                          <a:ea typeface="Roboto" panose="02000000000000000000" pitchFamily="2" charset="0"/>
                          <a:cs typeface="Roboto" panose="02000000000000000000" pitchFamily="2" charset="0"/>
                        </a:rPr>
                        <a:t>bis 1.000.000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50 %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0749498"/>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1.000.000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55 %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806164905"/>
                  </a:ext>
                </a:extLst>
              </a:tr>
            </a:tbl>
          </a:graphicData>
        </a:graphic>
      </p:graphicFrame>
      <p:sp>
        <p:nvSpPr>
          <p:cNvPr id="12" name="Titel 1">
            <a:extLst>
              <a:ext uri="{FF2B5EF4-FFF2-40B4-BE49-F238E27FC236}">
                <a16:creationId xmlns:a16="http://schemas.microsoft.com/office/drawing/2014/main" id="{FD72AB8E-60A5-530B-B154-909C7B346A8C}"/>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EINKOMMEN- &amp; LOHNSTEUERSÄTZE</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3" name="Grafik 12">
            <a:extLst>
              <a:ext uri="{FF2B5EF4-FFF2-40B4-BE49-F238E27FC236}">
                <a16:creationId xmlns:a16="http://schemas.microsoft.com/office/drawing/2014/main" id="{EB4E12A8-F342-EEC5-0EA6-06A8622EAB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398329" y="244641"/>
            <a:ext cx="540000" cy="540000"/>
          </a:xfrm>
          <a:prstGeom prst="rect">
            <a:avLst/>
          </a:prstGeom>
        </p:spPr>
      </p:pic>
      <p:pic>
        <p:nvPicPr>
          <p:cNvPr id="17" name="Grafik 16" descr="Informationen mit einfarbiger Füllung">
            <a:extLst>
              <a:ext uri="{FF2B5EF4-FFF2-40B4-BE49-F238E27FC236}">
                <a16:creationId xmlns:a16="http://schemas.microsoft.com/office/drawing/2014/main" id="{3D356E94-A6DD-4A03-DFD6-20A962383C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0560" y="2716095"/>
            <a:ext cx="333046" cy="333046"/>
          </a:xfrm>
          <a:prstGeom prst="rect">
            <a:avLst/>
          </a:prstGeom>
        </p:spPr>
      </p:pic>
      <p:pic>
        <p:nvPicPr>
          <p:cNvPr id="18" name="Grafik 17">
            <a:extLst>
              <a:ext uri="{FF2B5EF4-FFF2-40B4-BE49-F238E27FC236}">
                <a16:creationId xmlns:a16="http://schemas.microsoft.com/office/drawing/2014/main" id="{F9ABAFFF-C529-CF89-D5DE-DB05CC4963B7}"/>
              </a:ext>
            </a:extLst>
          </p:cNvPr>
          <p:cNvPicPr>
            <a:picLocks noChangeAspect="1"/>
          </p:cNvPicPr>
          <p:nvPr/>
        </p:nvPicPr>
        <p:blipFill>
          <a:blip r:embed="rId7"/>
          <a:stretch>
            <a:fillRect/>
          </a:stretch>
        </p:blipFill>
        <p:spPr>
          <a:xfrm>
            <a:off x="4048249" y="3116005"/>
            <a:ext cx="607134" cy="625989"/>
          </a:xfrm>
          <a:prstGeom prst="rect">
            <a:avLst/>
          </a:prstGeom>
        </p:spPr>
      </p:pic>
    </p:spTree>
    <p:extLst>
      <p:ext uri="{BB962C8B-B14F-4D97-AF65-F5344CB8AC3E}">
        <p14:creationId xmlns:p14="http://schemas.microsoft.com/office/powerpoint/2010/main" val="35973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F08247E-C931-CDFB-EC85-6DDBC0FD7307}"/>
              </a:ext>
            </a:extLst>
          </p:cNvPr>
          <p:cNvSpPr txBox="1">
            <a:spLocks/>
          </p:cNvSpPr>
          <p:nvPr/>
        </p:nvSpPr>
        <p:spPr>
          <a:xfrm>
            <a:off x="641182" y="1097189"/>
            <a:ext cx="9837842" cy="3785616"/>
          </a:xfrm>
          <a:prstGeom prst="rect">
            <a:avLst/>
          </a:prstGeom>
        </p:spPr>
        <p:txBody>
          <a:bodyPr vert="horz" lIns="91440" tIns="45720" rIns="91440" bIns="45720" rtlCol="0" anchor="ctr">
            <a:normAutofit fontScale="85000" lnSpcReduction="20000"/>
          </a:bodyPr>
          <a:lstStyle>
            <a:defPPr>
              <a:defRPr lang="de-DE"/>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Frau Schneider hat ein (jährliches) steuerpflichtiges Einkommen (Bemessungsgrundlage) von 45.200 EUR.</a:t>
            </a:r>
          </a:p>
          <a:p>
            <a:pPr marL="273050" indent="-273050">
              <a:lnSpc>
                <a:spcPct val="210000"/>
              </a:lnSpc>
              <a:buFont typeface="+mj-lt"/>
              <a:buAutoNum type="arabicPeriod"/>
            </a:pPr>
            <a:r>
              <a:rPr lang="de-DE" sz="1700" b="1" dirty="0">
                <a:solidFill>
                  <a:schemeClr val="tx2"/>
                </a:solidFill>
                <a:latin typeface="Roboto" panose="02000000000000000000" pitchFamily="2" charset="0"/>
                <a:ea typeface="Roboto" panose="02000000000000000000" pitchFamily="2" charset="0"/>
                <a:cs typeface="Roboto" panose="02000000000000000000" pitchFamily="2" charset="0"/>
              </a:rPr>
              <a:t>Anwendung des Einkommensteuertarifs: </a:t>
            </a:r>
            <a:b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Steuer auf die ersten 13.300 EUR: 0 %</a:t>
            </a:r>
            <a:b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Steuer auf die nächsten 8.300 EUR: 8.300 EUR * 20 % = 1.660 EUR</a:t>
            </a:r>
            <a:b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Steuer auf die nächsten 14.200 EUR: 14.200 EUR * 30 % = 4.260 EUR</a:t>
            </a:r>
          </a:p>
          <a:p>
            <a:pPr>
              <a:lnSpc>
                <a:spcPct val="210000"/>
              </a:lnSpc>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Steuer</a:t>
            </a: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 auf die nächsten 9.400 EUR: 9.400 EUR * 40 % = 3.760 EUR</a:t>
            </a:r>
          </a:p>
          <a:p>
            <a:pPr marL="273050" indent="-273050">
              <a:lnSpc>
                <a:spcPct val="210000"/>
              </a:lnSpc>
              <a:buFont typeface="+mj-lt"/>
              <a:buAutoNum type="arabicPeriod"/>
            </a:pPr>
            <a:endParaRPr lang="de-DE" sz="1700" u="dbl"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73050" indent="-273050">
              <a:lnSpc>
                <a:spcPct val="210000"/>
              </a:lnSpc>
              <a:buFont typeface="+mj-lt"/>
              <a:buAutoNum type="arabicPeriod"/>
            </a:pPr>
            <a:r>
              <a:rPr lang="de-DE" sz="1700" b="1" dirty="0">
                <a:solidFill>
                  <a:schemeClr val="tx2"/>
                </a:solidFill>
                <a:latin typeface="Roboto" panose="02000000000000000000" pitchFamily="2" charset="0"/>
                <a:ea typeface="Roboto" panose="02000000000000000000" pitchFamily="2" charset="0"/>
                <a:cs typeface="Roboto" panose="02000000000000000000" pitchFamily="2" charset="0"/>
              </a:rPr>
              <a:t>Berechnung der Gesamtsteuer</a:t>
            </a: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 </a:t>
            </a:r>
            <a:b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br>
            <a:r>
              <a:rPr lang="de-DE" sz="1700" dirty="0">
                <a:solidFill>
                  <a:schemeClr val="tx2"/>
                </a:solidFill>
                <a:latin typeface="Roboto" panose="02000000000000000000" pitchFamily="2" charset="0"/>
                <a:ea typeface="Roboto" panose="02000000000000000000" pitchFamily="2" charset="0"/>
                <a:cs typeface="Roboto" panose="02000000000000000000" pitchFamily="2" charset="0"/>
              </a:rPr>
              <a:t>1.660 EUR + 4.260 EUR + 3.760 EUR = </a:t>
            </a:r>
            <a:r>
              <a:rPr lang="de-DE" sz="1600" b="1" u="dbl" dirty="0">
                <a:solidFill>
                  <a:srgbClr val="8063A3"/>
                </a:solidFill>
                <a:latin typeface="Roboto" panose="02000000000000000000" pitchFamily="2" charset="0"/>
                <a:ea typeface="Roboto" panose="02000000000000000000" pitchFamily="2" charset="0"/>
                <a:cs typeface="Roboto" panose="02000000000000000000" pitchFamily="2" charset="0"/>
              </a:rPr>
              <a:t>9.680</a:t>
            </a:r>
            <a:r>
              <a:rPr lang="de-DE" sz="1700" b="1" u="dbl" dirty="0">
                <a:solidFill>
                  <a:srgbClr val="8063A3"/>
                </a:solidFill>
                <a:latin typeface="Roboto" panose="02000000000000000000" pitchFamily="2" charset="0"/>
                <a:ea typeface="Roboto" panose="02000000000000000000" pitchFamily="2" charset="0"/>
                <a:cs typeface="Roboto" panose="02000000000000000000" pitchFamily="2" charset="0"/>
              </a:rPr>
              <a:t> </a:t>
            </a:r>
            <a:r>
              <a:rPr lang="de-DE" sz="1600" b="1" u="dbl" dirty="0">
                <a:solidFill>
                  <a:srgbClr val="8063A3"/>
                </a:solidFill>
                <a:latin typeface="Roboto" panose="02000000000000000000" pitchFamily="2" charset="0"/>
                <a:ea typeface="Roboto" panose="02000000000000000000" pitchFamily="2" charset="0"/>
                <a:cs typeface="Roboto" panose="02000000000000000000" pitchFamily="2" charset="0"/>
              </a:rPr>
              <a:t>EUR</a:t>
            </a:r>
          </a:p>
        </p:txBody>
      </p:sp>
      <p:sp>
        <p:nvSpPr>
          <p:cNvPr id="5" name="Titel 1">
            <a:extLst>
              <a:ext uri="{FF2B5EF4-FFF2-40B4-BE49-F238E27FC236}">
                <a16:creationId xmlns:a16="http://schemas.microsoft.com/office/drawing/2014/main" id="{5A889B2A-3FEE-2C77-47A3-27AFFA79A25B}"/>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Fallbeispiel</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6" name="Grafik 5">
            <a:extLst>
              <a:ext uri="{FF2B5EF4-FFF2-40B4-BE49-F238E27FC236}">
                <a16:creationId xmlns:a16="http://schemas.microsoft.com/office/drawing/2014/main" id="{9EAF52B3-A716-1728-E237-5874F09152B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398329" y="244641"/>
            <a:ext cx="540000" cy="540000"/>
          </a:xfrm>
          <a:prstGeom prst="rect">
            <a:avLst/>
          </a:prstGeom>
        </p:spPr>
      </p:pic>
      <p:graphicFrame>
        <p:nvGraphicFramePr>
          <p:cNvPr id="4" name="Tabelle 3">
            <a:extLst>
              <a:ext uri="{FF2B5EF4-FFF2-40B4-BE49-F238E27FC236}">
                <a16:creationId xmlns:a16="http://schemas.microsoft.com/office/drawing/2014/main" id="{5319873E-B61F-B2A9-913C-73FD05449660}"/>
              </a:ext>
            </a:extLst>
          </p:cNvPr>
          <p:cNvGraphicFramePr>
            <a:graphicFrameLocks noGrp="1"/>
          </p:cNvGraphicFramePr>
          <p:nvPr>
            <p:extLst>
              <p:ext uri="{D42A27DB-BD31-4B8C-83A1-F6EECF244321}">
                <p14:modId xmlns:p14="http://schemas.microsoft.com/office/powerpoint/2010/main" val="2298798412"/>
              </p:ext>
            </p:extLst>
          </p:nvPr>
        </p:nvGraphicFramePr>
        <p:xfrm>
          <a:off x="6555595" y="3753322"/>
          <a:ext cx="4842734" cy="2766743"/>
        </p:xfrm>
        <a:graphic>
          <a:graphicData uri="http://schemas.openxmlformats.org/drawingml/2006/table">
            <a:tbl>
              <a:tblPr firstRow="1" bandRow="1">
                <a:tableStyleId>{B301B821-A1FF-4177-AEE7-76D212191A09}</a:tableStyleId>
              </a:tblPr>
              <a:tblGrid>
                <a:gridCol w="3105374">
                  <a:extLst>
                    <a:ext uri="{9D8B030D-6E8A-4147-A177-3AD203B41FA5}">
                      <a16:colId xmlns:a16="http://schemas.microsoft.com/office/drawing/2014/main" val="1447107230"/>
                    </a:ext>
                  </a:extLst>
                </a:gridCol>
                <a:gridCol w="1737360">
                  <a:extLst>
                    <a:ext uri="{9D8B030D-6E8A-4147-A177-3AD203B41FA5}">
                      <a16:colId xmlns:a16="http://schemas.microsoft.com/office/drawing/2014/main" val="2509769901"/>
                    </a:ext>
                  </a:extLst>
                </a:gridCol>
              </a:tblGrid>
              <a:tr h="368781">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Tarifstufen</a:t>
                      </a:r>
                    </a:p>
                  </a:txBody>
                  <a:tcPr marL="52635" marR="52635" marT="0" marB="0">
                    <a:lnL w="12700" cmpd="sng">
                      <a:noFill/>
                    </a:lnL>
                    <a:lnR>
                      <a:noFill/>
                    </a:lnR>
                    <a:lnT w="12700" cmpd="sng">
                      <a:noFill/>
                    </a:lnT>
                    <a:lnB w="12700" cmpd="sng">
                      <a:noFill/>
                    </a:lnB>
                    <a:lnTlToBr w="12700" cmpd="sng">
                      <a:noFill/>
                      <a:prstDash val="solid"/>
                    </a:lnTlToBr>
                    <a:lnBlToTr w="12700" cmpd="sng">
                      <a:noFill/>
                      <a:prstDash val="solid"/>
                    </a:lnBlToTr>
                    <a:solidFill>
                      <a:srgbClr val="8063A3"/>
                    </a:solidFill>
                  </a:tcPr>
                </a:tc>
                <a:tc>
                  <a:txBody>
                    <a:bodyPr/>
                    <a:lstStyle/>
                    <a:p>
                      <a:pPr algn="ctr">
                        <a:lnSpc>
                          <a:spcPct val="150000"/>
                        </a:lnSpc>
                        <a:spcAft>
                          <a:spcPts val="800"/>
                        </a:spcAft>
                      </a:pPr>
                      <a:r>
                        <a:rPr lang="de-AT" sz="1400" b="1" kern="100" dirty="0">
                          <a:solidFill>
                            <a:schemeClr val="lt1"/>
                          </a:solidFill>
                          <a:effectLst/>
                          <a:latin typeface="Roboto" panose="02000000000000000000" pitchFamily="2" charset="0"/>
                          <a:ea typeface="Roboto" panose="02000000000000000000" pitchFamily="2" charset="0"/>
                          <a:cs typeface="Roboto" panose="02000000000000000000" pitchFamily="2" charset="0"/>
                        </a:rPr>
                        <a:t>Grenzsteuersatz</a:t>
                      </a:r>
                    </a:p>
                  </a:txBody>
                  <a:tcPr marL="52635" marR="52635" marT="0" marB="0">
                    <a:lnL>
                      <a:noFill/>
                    </a:lnL>
                    <a:lnR w="12700" cmpd="sng">
                      <a:noFill/>
                    </a:lnR>
                    <a:lnT w="12700" cmpd="sng">
                      <a:noFill/>
                    </a:lnT>
                    <a:lnB w="12700" cmpd="sng">
                      <a:noFill/>
                    </a:lnB>
                    <a:lnTlToBr w="12700" cmpd="sng">
                      <a:noFill/>
                      <a:prstDash val="solid"/>
                    </a:lnTlToBr>
                    <a:lnBlToTr w="12700" cmpd="sng">
                      <a:noFill/>
                      <a:prstDash val="solid"/>
                    </a:lnBlToTr>
                    <a:solidFill>
                      <a:srgbClr val="8063A3"/>
                    </a:solidFill>
                  </a:tcPr>
                </a:tc>
                <a:extLst>
                  <a:ext uri="{0D108BD9-81ED-4DB2-BD59-A6C34878D82A}">
                    <a16:rowId xmlns:a16="http://schemas.microsoft.com/office/drawing/2014/main" val="449017731"/>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13.300 EUR und darunter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41"/>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0 %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41"/>
                      </a:schemeClr>
                    </a:solidFill>
                  </a:tcPr>
                </a:tc>
                <a:extLst>
                  <a:ext uri="{0D108BD9-81ED-4DB2-BD59-A6C34878D82A}">
                    <a16:rowId xmlns:a16="http://schemas.microsoft.com/office/drawing/2014/main" val="1318002813"/>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13.300 EUR bis 21.600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20 %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38709671"/>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a:t>
                      </a:r>
                      <a:r>
                        <a:rPr lang="de-AT" sz="1400" kern="100" dirty="0">
                          <a:effectLst/>
                          <a:latin typeface="Roboto" panose="02000000000000000000" pitchFamily="2" charset="0"/>
                          <a:ea typeface="Roboto" panose="02000000000000000000" pitchFamily="2" charset="0"/>
                          <a:cs typeface="Roboto" panose="02000000000000000000" pitchFamily="2" charset="0"/>
                        </a:rPr>
                        <a:t>21.600</a:t>
                      </a: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 EUR bis 35.800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30 %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751231041"/>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35.800 EUR bis 69.200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40 %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115694"/>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69.200 EUR bis 103.000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48 %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260478334"/>
                  </a:ext>
                </a:extLst>
              </a:tr>
              <a:tr h="342566">
                <a:tc>
                  <a:txBody>
                    <a:bodyPr/>
                    <a:lstStyle/>
                    <a:p>
                      <a:pPr lvl="0">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über </a:t>
                      </a: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103.000 EUR </a:t>
                      </a:r>
                      <a:r>
                        <a:rPr lang="de-AT" sz="1400" kern="100" dirty="0">
                          <a:effectLst/>
                          <a:latin typeface="Roboto" panose="02000000000000000000" pitchFamily="2" charset="0"/>
                          <a:ea typeface="Roboto" panose="02000000000000000000" pitchFamily="2" charset="0"/>
                          <a:cs typeface="Roboto" panose="02000000000000000000" pitchFamily="2" charset="0"/>
                        </a:rPr>
                        <a:t>bis 1.000.000 EUR </a:t>
                      </a: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spcAft>
                          <a:spcPts val="800"/>
                        </a:spcAft>
                      </a:pPr>
                      <a:r>
                        <a:rPr lang="de-AT" sz="1400" kern="100" dirty="0">
                          <a:effectLst/>
                          <a:latin typeface="Roboto" panose="02000000000000000000" pitchFamily="2" charset="0"/>
                          <a:ea typeface="Roboto" panose="02000000000000000000" pitchFamily="2" charset="0"/>
                          <a:cs typeface="Roboto" panose="02000000000000000000" pitchFamily="2" charset="0"/>
                        </a:rPr>
                        <a:t>50 %</a:t>
                      </a: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0749498"/>
                  </a:ext>
                </a:extLst>
              </a:tr>
              <a:tr h="342566">
                <a:tc>
                  <a:txBody>
                    <a:bodyPr/>
                    <a:lstStyle/>
                    <a:p>
                      <a:pPr lvl="0">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über 1.000.000 EUR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tc>
                  <a:txBody>
                    <a:bodyPr/>
                    <a:lstStyle/>
                    <a:p>
                      <a:pPr algn="ctr">
                        <a:lnSpc>
                          <a:spcPct val="150000"/>
                        </a:lnSpc>
                        <a:spcAft>
                          <a:spcPts val="800"/>
                        </a:spcAft>
                      </a:pPr>
                      <a:r>
                        <a:rPr lang="de-AT" sz="1400" kern="100" dirty="0">
                          <a:solidFill>
                            <a:srgbClr val="000000"/>
                          </a:solidFill>
                          <a:effectLst/>
                          <a:latin typeface="Roboto" panose="02000000000000000000" pitchFamily="2" charset="0"/>
                          <a:ea typeface="Roboto" panose="02000000000000000000" pitchFamily="2" charset="0"/>
                          <a:cs typeface="Roboto" panose="02000000000000000000" pitchFamily="2" charset="0"/>
                        </a:rPr>
                        <a:t>55 %</a:t>
                      </a:r>
                      <a:endParaRPr lang="de-AT" sz="1400" kern="100" dirty="0">
                        <a:effectLst/>
                        <a:latin typeface="Roboto" panose="02000000000000000000" pitchFamily="2" charset="0"/>
                        <a:ea typeface="Roboto" panose="02000000000000000000" pitchFamily="2" charset="0"/>
                        <a:cs typeface="Roboto" panose="02000000000000000000" pitchFamily="2" charset="0"/>
                      </a:endParaRPr>
                    </a:p>
                  </a:txBody>
                  <a:tcPr marL="52705" marR="52705" marT="9525" marB="0">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70000"/>
                      </a:schemeClr>
                    </a:solidFill>
                  </a:tcPr>
                </a:tc>
                <a:extLst>
                  <a:ext uri="{0D108BD9-81ED-4DB2-BD59-A6C34878D82A}">
                    <a16:rowId xmlns:a16="http://schemas.microsoft.com/office/drawing/2014/main" val="806164905"/>
                  </a:ext>
                </a:extLst>
              </a:tr>
            </a:tbl>
          </a:graphicData>
        </a:graphic>
      </p:graphicFrame>
    </p:spTree>
    <p:extLst>
      <p:ext uri="{BB962C8B-B14F-4D97-AF65-F5344CB8AC3E}">
        <p14:creationId xmlns:p14="http://schemas.microsoft.com/office/powerpoint/2010/main" val="261545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87AAAF-E9FA-E64F-10AD-A9BDF17741F6}"/>
              </a:ext>
            </a:extLst>
          </p:cNvPr>
          <p:cNvPicPr>
            <a:picLocks noChangeAspect="1"/>
          </p:cNvPicPr>
          <p:nvPr/>
        </p:nvPicPr>
        <p:blipFill>
          <a:blip r:embed="rId2"/>
          <a:srcRect/>
          <a:stretch/>
        </p:blipFill>
        <p:spPr>
          <a:xfrm>
            <a:off x="750055" y="1225452"/>
            <a:ext cx="5345945" cy="4690997"/>
          </a:xfrm>
          <a:prstGeom prst="rect">
            <a:avLst/>
          </a:prstGeom>
        </p:spPr>
      </p:pic>
      <p:sp>
        <p:nvSpPr>
          <p:cNvPr id="3" name="Rechteck: abgerundete Ecken 6">
            <a:extLst>
              <a:ext uri="{FF2B5EF4-FFF2-40B4-BE49-F238E27FC236}">
                <a16:creationId xmlns:a16="http://schemas.microsoft.com/office/drawing/2014/main" id="{64DD5DB0-3462-4AFB-1DF0-0BC22A7A8C74}"/>
              </a:ext>
            </a:extLst>
          </p:cNvPr>
          <p:cNvSpPr/>
          <p:nvPr/>
        </p:nvSpPr>
        <p:spPr>
          <a:xfrm>
            <a:off x="7661071" y="2419473"/>
            <a:ext cx="3262859" cy="2490474"/>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4" name="Rechteck: abgerundete Ecken 7">
            <a:extLst>
              <a:ext uri="{FF2B5EF4-FFF2-40B4-BE49-F238E27FC236}">
                <a16:creationId xmlns:a16="http://schemas.microsoft.com/office/drawing/2014/main" id="{15EE44E5-D33A-C72F-8C30-A5D36A1E7E1B}"/>
              </a:ext>
            </a:extLst>
          </p:cNvPr>
          <p:cNvSpPr/>
          <p:nvPr/>
        </p:nvSpPr>
        <p:spPr>
          <a:xfrm>
            <a:off x="7661072" y="2419472"/>
            <a:ext cx="3279458" cy="400110"/>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5" name="Textfeld 4">
            <a:extLst>
              <a:ext uri="{FF2B5EF4-FFF2-40B4-BE49-F238E27FC236}">
                <a16:creationId xmlns:a16="http://schemas.microsoft.com/office/drawing/2014/main" id="{9994D277-6230-FC0B-5EF1-75C524CB93E9}"/>
              </a:ext>
            </a:extLst>
          </p:cNvPr>
          <p:cNvSpPr txBox="1"/>
          <p:nvPr/>
        </p:nvSpPr>
        <p:spPr>
          <a:xfrm>
            <a:off x="8042978" y="2448711"/>
            <a:ext cx="2584173" cy="341632"/>
          </a:xfrm>
          <a:prstGeom prst="rect">
            <a:avLst/>
          </a:prstGeom>
          <a:noFill/>
        </p:spPr>
        <p:txBody>
          <a:bodyPr wrap="square" rtlCol="0">
            <a:spAutoFit/>
          </a:bodyPr>
          <a:lstStyle/>
          <a:p>
            <a:pPr algn="ctr">
              <a:lnSpc>
                <a:spcPct val="90000"/>
              </a:lnSpc>
            </a:pP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Bruttoentgelt </a:t>
            </a:r>
          </a:p>
        </p:txBody>
      </p:sp>
      <p:sp>
        <p:nvSpPr>
          <p:cNvPr id="6" name="Textfeld 5">
            <a:extLst>
              <a:ext uri="{FF2B5EF4-FFF2-40B4-BE49-F238E27FC236}">
                <a16:creationId xmlns:a16="http://schemas.microsoft.com/office/drawing/2014/main" id="{DB1F5E44-3B27-647F-04AD-6CF6CEE6188B}"/>
              </a:ext>
            </a:extLst>
          </p:cNvPr>
          <p:cNvSpPr txBox="1"/>
          <p:nvPr/>
        </p:nvSpPr>
        <p:spPr>
          <a:xfrm>
            <a:off x="7799308" y="2880043"/>
            <a:ext cx="3071515" cy="2140842"/>
          </a:xfrm>
          <a:prstGeom prst="rect">
            <a:avLst/>
          </a:prstGeom>
          <a:noFill/>
        </p:spPr>
        <p:txBody>
          <a:bodyPr wrap="square" rtlCol="0">
            <a:spAutoFit/>
          </a:bodyPr>
          <a:lstStyle/>
          <a:p>
            <a:pPr>
              <a:lnSpc>
                <a:spcPct val="120000"/>
              </a:lnSpc>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das Entgelt, das </a:t>
            </a:r>
            <a:r>
              <a:rPr lang="de-DE" sz="1600" dirty="0" err="1">
                <a:solidFill>
                  <a:schemeClr val="tx2"/>
                </a:solidFill>
                <a:latin typeface="Roboto" panose="02000000000000000000" pitchFamily="2" charset="0"/>
                <a:ea typeface="Roboto" panose="02000000000000000000" pitchFamily="2" charset="0"/>
                <a:cs typeface="Roboto" panose="02000000000000000000" pitchFamily="2" charset="0"/>
              </a:rPr>
              <a:t>Arbeitnehmer:innen</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für die erbrachte Arbeitsleistung vor Abzug von Beiträgen und Steuern mit </a:t>
            </a:r>
            <a:r>
              <a:rPr lang="de-DE" sz="1600" dirty="0" err="1">
                <a:solidFill>
                  <a:schemeClr val="tx2"/>
                </a:solidFill>
                <a:latin typeface="Roboto" panose="02000000000000000000" pitchFamily="2" charset="0"/>
                <a:ea typeface="Roboto" panose="02000000000000000000" pitchFamily="2" charset="0"/>
                <a:cs typeface="Roboto" panose="02000000000000000000" pitchFamily="2" charset="0"/>
              </a:rPr>
              <a:t>Arbeitgeber:innen</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vereinbaren. </a:t>
            </a:r>
          </a:p>
          <a:p>
            <a:pPr>
              <a:lnSpc>
                <a:spcPct val="120000"/>
              </a:lnSpc>
            </a:pPr>
            <a:endParaRPr lang="de-AT" sz="16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7" name="Rechteck: abgerundete Ecken 10">
            <a:extLst>
              <a:ext uri="{FF2B5EF4-FFF2-40B4-BE49-F238E27FC236}">
                <a16:creationId xmlns:a16="http://schemas.microsoft.com/office/drawing/2014/main" id="{BF1E3B75-8614-006C-9961-75D128656F27}"/>
              </a:ext>
            </a:extLst>
          </p:cNvPr>
          <p:cNvSpPr/>
          <p:nvPr/>
        </p:nvSpPr>
        <p:spPr>
          <a:xfrm>
            <a:off x="1092590" y="3666836"/>
            <a:ext cx="4492284" cy="50546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cxnSp>
        <p:nvCxnSpPr>
          <p:cNvPr id="8" name="Gerade Verbindung mit Pfeil 7">
            <a:extLst>
              <a:ext uri="{FF2B5EF4-FFF2-40B4-BE49-F238E27FC236}">
                <a16:creationId xmlns:a16="http://schemas.microsoft.com/office/drawing/2014/main" id="{74F2FC78-4D73-768E-F907-66F9E913C090}"/>
              </a:ext>
            </a:extLst>
          </p:cNvPr>
          <p:cNvCxnSpPr>
            <a:cxnSpLocks/>
          </p:cNvCxnSpPr>
          <p:nvPr/>
        </p:nvCxnSpPr>
        <p:spPr>
          <a:xfrm flipV="1">
            <a:off x="5618547" y="3142593"/>
            <a:ext cx="1885839" cy="849446"/>
          </a:xfrm>
          <a:prstGeom prst="straightConnector1">
            <a:avLst/>
          </a:prstGeom>
          <a:ln w="19050">
            <a:solidFill>
              <a:srgbClr val="8063A3"/>
            </a:solidFill>
            <a:tailEnd type="triangle"/>
          </a:ln>
        </p:spPr>
        <p:style>
          <a:lnRef idx="1">
            <a:schemeClr val="accent3"/>
          </a:lnRef>
          <a:fillRef idx="0">
            <a:schemeClr val="accent3"/>
          </a:fillRef>
          <a:effectRef idx="0">
            <a:schemeClr val="accent3"/>
          </a:effectRef>
          <a:fontRef idx="minor">
            <a:schemeClr val="tx1"/>
          </a:fontRef>
        </p:style>
      </p:cxnSp>
      <p:sp>
        <p:nvSpPr>
          <p:cNvPr id="9" name="Rechteck: abgerundete Ecken 11">
            <a:extLst>
              <a:ext uri="{FF2B5EF4-FFF2-40B4-BE49-F238E27FC236}">
                <a16:creationId xmlns:a16="http://schemas.microsoft.com/office/drawing/2014/main" id="{E3B58001-4AE8-BEFF-5387-1509229F0BF5}"/>
              </a:ext>
            </a:extLst>
          </p:cNvPr>
          <p:cNvSpPr/>
          <p:nvPr/>
        </p:nvSpPr>
        <p:spPr>
          <a:xfrm>
            <a:off x="8437313" y="4847424"/>
            <a:ext cx="3071515" cy="717196"/>
          </a:xfrm>
          <a:prstGeom prst="roundRect">
            <a:avLst>
              <a:gd name="adj" fmla="val 18440"/>
            </a:avLst>
          </a:prstGeom>
          <a:solidFill>
            <a:srgbClr val="8063A3">
              <a:alpha val="4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0" name="Textfeld 9">
            <a:extLst>
              <a:ext uri="{FF2B5EF4-FFF2-40B4-BE49-F238E27FC236}">
                <a16:creationId xmlns:a16="http://schemas.microsoft.com/office/drawing/2014/main" id="{EC7184FC-B05D-E29A-E376-92230D8ABBC0}"/>
              </a:ext>
            </a:extLst>
          </p:cNvPr>
          <p:cNvSpPr txBox="1"/>
          <p:nvPr/>
        </p:nvSpPr>
        <p:spPr>
          <a:xfrm>
            <a:off x="8826472" y="4909947"/>
            <a:ext cx="2571857" cy="592150"/>
          </a:xfrm>
          <a:prstGeom prst="rect">
            <a:avLst/>
          </a:prstGeom>
          <a:noFill/>
        </p:spPr>
        <p:txBody>
          <a:bodyPr wrap="square">
            <a:spAutoFit/>
          </a:bodyPr>
          <a:lstStyle/>
          <a:p>
            <a:pPr>
              <a:lnSpc>
                <a:spcPct val="120000"/>
              </a:lnSpc>
            </a:pPr>
            <a:r>
              <a:rPr lang="de-AT" sz="1400" b="1" dirty="0">
                <a:solidFill>
                  <a:schemeClr val="tx2"/>
                </a:solidFill>
                <a:latin typeface="Roboto" panose="02000000000000000000" pitchFamily="2" charset="0"/>
                <a:ea typeface="Roboto" panose="02000000000000000000" pitchFamily="2" charset="0"/>
                <a:cs typeface="Roboto" panose="02000000000000000000" pitchFamily="2" charset="0"/>
              </a:rPr>
              <a:t>Entgelt </a:t>
            </a:r>
            <a:r>
              <a:rPr lang="de-AT" sz="1400" dirty="0">
                <a:solidFill>
                  <a:schemeClr val="tx2"/>
                </a:solidFill>
                <a:latin typeface="Roboto" panose="02000000000000000000" pitchFamily="2" charset="0"/>
                <a:ea typeface="Roboto" panose="02000000000000000000" pitchFamily="2" charset="0"/>
                <a:cs typeface="Roboto" panose="02000000000000000000" pitchFamily="2" charset="0"/>
              </a:rPr>
              <a:t>ist ein Überbegriff für Gehälter und Löhne.</a:t>
            </a:r>
          </a:p>
        </p:txBody>
      </p:sp>
      <p:sp>
        <p:nvSpPr>
          <p:cNvPr id="12" name="Textfeld 11">
            <a:extLst>
              <a:ext uri="{FF2B5EF4-FFF2-40B4-BE49-F238E27FC236}">
                <a16:creationId xmlns:a16="http://schemas.microsoft.com/office/drawing/2014/main" id="{308CAC00-A59F-59AC-B5AC-BF12047D2E3A}"/>
              </a:ext>
            </a:extLst>
          </p:cNvPr>
          <p:cNvSpPr txBox="1"/>
          <p:nvPr/>
        </p:nvSpPr>
        <p:spPr>
          <a:xfrm>
            <a:off x="641182" y="6046873"/>
            <a:ext cx="11406972" cy="759182"/>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de-AT" sz="1000" dirty="0">
                <a:latin typeface="Roboto" panose="02000000000000000000" pitchFamily="2" charset="0"/>
                <a:ea typeface="Roboto" panose="02000000000000000000" pitchFamily="2" charset="0"/>
                <a:cs typeface="Roboto" panose="02000000000000000000" pitchFamily="2" charset="0"/>
              </a:rPr>
              <a:t>*Vereinfachte Darstellung eines Gehaltszettels; Berechnung der Sozialversicherung und Lohnsteuer beruht auf fiktivem Steuersatz; aktuellen Steuersatz-Tabellen </a:t>
            </a:r>
            <a:r>
              <a:rPr lang="de-DE" sz="1000" dirty="0">
                <a:latin typeface="Roboto" panose="02000000000000000000" pitchFamily="2" charset="0"/>
                <a:ea typeface="Roboto" panose="02000000000000000000" pitchFamily="2" charset="0"/>
                <a:cs typeface="Roboto" panose="02000000000000000000" pitchFamily="2" charset="0"/>
                <a:hlinkClick r:id="rId3"/>
              </a:rPr>
              <a:t>Steuertarif und Steuerabsetzbeträge (bmf.gv.at)</a:t>
            </a:r>
            <a:r>
              <a:rPr lang="de-AT" sz="1000" dirty="0">
                <a:latin typeface="Roboto" panose="02000000000000000000" pitchFamily="2" charset="0"/>
                <a:ea typeface="Roboto" panose="02000000000000000000" pitchFamily="2" charset="0"/>
                <a:cs typeface="Roboto" panose="02000000000000000000" pitchFamily="2" charset="0"/>
              </a:rPr>
              <a:t> </a:t>
            </a:r>
          </a:p>
          <a:p>
            <a:pPr marL="171450" indent="-171450">
              <a:lnSpc>
                <a:spcPct val="150000"/>
              </a:lnSpc>
              <a:buFont typeface="Arial" panose="020B0604020202020204" pitchFamily="34" charset="0"/>
              <a:buChar char="•"/>
            </a:pPr>
            <a:r>
              <a:rPr lang="de-AT" sz="1000" dirty="0">
                <a:latin typeface="Roboto" panose="02000000000000000000" pitchFamily="2" charset="0"/>
                <a:ea typeface="Roboto" panose="02000000000000000000" pitchFamily="2" charset="0"/>
                <a:cs typeface="Roboto" panose="02000000000000000000" pitchFamily="2" charset="0"/>
              </a:rPr>
              <a:t>Brutto-Netto-Rechner des BMF: </a:t>
            </a:r>
            <a:r>
              <a:rPr lang="de-AT" sz="1000" dirty="0">
                <a:latin typeface="Roboto" panose="02000000000000000000" pitchFamily="2" charset="0"/>
                <a:ea typeface="Roboto" panose="02000000000000000000" pitchFamily="2" charset="0"/>
                <a:cs typeface="Roboto" panose="02000000000000000000" pitchFamily="2" charset="0"/>
                <a:hlinkClick r:id="rId4"/>
              </a:rPr>
              <a:t>BMF – Brutto-Netto-Rechner mit Ersparnisprognose (haude.at)</a:t>
            </a:r>
            <a:endParaRPr lang="de-AT" sz="1000" dirty="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3E32C687-5CC2-3F45-3ACE-6C9A230154F8}"/>
              </a:ext>
            </a:extLst>
          </p:cNvPr>
          <p:cNvSpPr txBox="1"/>
          <p:nvPr/>
        </p:nvSpPr>
        <p:spPr>
          <a:xfrm>
            <a:off x="3886243" y="1908785"/>
            <a:ext cx="276934" cy="369332"/>
          </a:xfrm>
          <a:prstGeom prst="rect">
            <a:avLst/>
          </a:prstGeom>
          <a:noFill/>
        </p:spPr>
        <p:txBody>
          <a:bodyPr wrap="square">
            <a:spAutoFit/>
          </a:bodyPr>
          <a:lstStyle/>
          <a:p>
            <a:r>
              <a:rPr lang="de-AT" dirty="0">
                <a:latin typeface="Roboto" panose="02000000000000000000" pitchFamily="2" charset="0"/>
                <a:ea typeface="Roboto" panose="02000000000000000000" pitchFamily="2" charset="0"/>
                <a:cs typeface="Roboto" panose="02000000000000000000" pitchFamily="2" charset="0"/>
              </a:rPr>
              <a:t>*</a:t>
            </a:r>
          </a:p>
        </p:txBody>
      </p:sp>
      <p:sp>
        <p:nvSpPr>
          <p:cNvPr id="15" name="Titel 1">
            <a:extLst>
              <a:ext uri="{FF2B5EF4-FFF2-40B4-BE49-F238E27FC236}">
                <a16:creationId xmlns:a16="http://schemas.microsoft.com/office/drawing/2014/main" id="{2CDE9F86-3399-B9FD-3758-F6B24F99C771}"/>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Netto- vs. Bruttoentgelt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6" name="Grafik 15">
            <a:extLst>
              <a:ext uri="{FF2B5EF4-FFF2-40B4-BE49-F238E27FC236}">
                <a16:creationId xmlns:a16="http://schemas.microsoft.com/office/drawing/2014/main" id="{29181247-5967-137A-B095-5C5BF6D76F2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398329" y="244641"/>
            <a:ext cx="540000" cy="540000"/>
          </a:xfrm>
          <a:prstGeom prst="rect">
            <a:avLst/>
          </a:prstGeom>
        </p:spPr>
      </p:pic>
      <p:pic>
        <p:nvPicPr>
          <p:cNvPr id="20" name="Grafik 19" descr="Informationen mit einfarbiger Füllung">
            <a:extLst>
              <a:ext uri="{FF2B5EF4-FFF2-40B4-BE49-F238E27FC236}">
                <a16:creationId xmlns:a16="http://schemas.microsoft.com/office/drawing/2014/main" id="{F497DAED-9E88-8773-F72F-29CC930D7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3426" y="4906847"/>
            <a:ext cx="333046" cy="333046"/>
          </a:xfrm>
          <a:prstGeom prst="rect">
            <a:avLst/>
          </a:prstGeom>
        </p:spPr>
      </p:pic>
    </p:spTree>
    <p:extLst>
      <p:ext uri="{BB962C8B-B14F-4D97-AF65-F5344CB8AC3E}">
        <p14:creationId xmlns:p14="http://schemas.microsoft.com/office/powerpoint/2010/main" val="3092185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A25F6-0416-18F8-ABC8-15AE4FFC1023}"/>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A48AD232-FE8C-F397-D65B-9473E8DAA82A}"/>
              </a:ext>
            </a:extLst>
          </p:cNvPr>
          <p:cNvPicPr>
            <a:picLocks noChangeAspect="1"/>
          </p:cNvPicPr>
          <p:nvPr/>
        </p:nvPicPr>
        <p:blipFill>
          <a:blip r:embed="rId2"/>
          <a:srcRect/>
          <a:stretch/>
        </p:blipFill>
        <p:spPr>
          <a:xfrm>
            <a:off x="750055" y="1225452"/>
            <a:ext cx="5345945" cy="4690997"/>
          </a:xfrm>
          <a:prstGeom prst="rect">
            <a:avLst/>
          </a:prstGeom>
        </p:spPr>
      </p:pic>
      <p:sp>
        <p:nvSpPr>
          <p:cNvPr id="3" name="Rechteck: abgerundete Ecken 6">
            <a:extLst>
              <a:ext uri="{FF2B5EF4-FFF2-40B4-BE49-F238E27FC236}">
                <a16:creationId xmlns:a16="http://schemas.microsoft.com/office/drawing/2014/main" id="{D52A3E4B-FE0A-7402-F6FE-9F2FEE209E74}"/>
              </a:ext>
            </a:extLst>
          </p:cNvPr>
          <p:cNvSpPr/>
          <p:nvPr/>
        </p:nvSpPr>
        <p:spPr>
          <a:xfrm>
            <a:off x="7339273" y="1764759"/>
            <a:ext cx="3262859" cy="299641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4" name="Rechteck: abgerundete Ecken 7">
            <a:extLst>
              <a:ext uri="{FF2B5EF4-FFF2-40B4-BE49-F238E27FC236}">
                <a16:creationId xmlns:a16="http://schemas.microsoft.com/office/drawing/2014/main" id="{767CF373-8C86-81BC-9F48-C599622FE072}"/>
              </a:ext>
            </a:extLst>
          </p:cNvPr>
          <p:cNvSpPr/>
          <p:nvPr/>
        </p:nvSpPr>
        <p:spPr>
          <a:xfrm>
            <a:off x="7339274" y="1764759"/>
            <a:ext cx="3279458" cy="400110"/>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5" name="Textfeld 4">
            <a:extLst>
              <a:ext uri="{FF2B5EF4-FFF2-40B4-BE49-F238E27FC236}">
                <a16:creationId xmlns:a16="http://schemas.microsoft.com/office/drawing/2014/main" id="{6F3B8577-E581-9D10-0576-AC0FB7CBE816}"/>
              </a:ext>
            </a:extLst>
          </p:cNvPr>
          <p:cNvSpPr txBox="1"/>
          <p:nvPr/>
        </p:nvSpPr>
        <p:spPr>
          <a:xfrm>
            <a:off x="7721180" y="1793998"/>
            <a:ext cx="2584173" cy="341632"/>
          </a:xfrm>
          <a:prstGeom prst="rect">
            <a:avLst/>
          </a:prstGeom>
          <a:noFill/>
        </p:spPr>
        <p:txBody>
          <a:bodyPr wrap="square" rtlCol="0">
            <a:spAutoFit/>
          </a:bodyPr>
          <a:lstStyle/>
          <a:p>
            <a:pPr algn="ctr">
              <a:lnSpc>
                <a:spcPct val="90000"/>
              </a:lnSpc>
            </a:pP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Sozialversicherung </a:t>
            </a:r>
          </a:p>
        </p:txBody>
      </p:sp>
      <p:sp>
        <p:nvSpPr>
          <p:cNvPr id="6" name="Textfeld 5">
            <a:extLst>
              <a:ext uri="{FF2B5EF4-FFF2-40B4-BE49-F238E27FC236}">
                <a16:creationId xmlns:a16="http://schemas.microsoft.com/office/drawing/2014/main" id="{ECFD728F-E50E-D03E-CD41-F97C1B8EA195}"/>
              </a:ext>
            </a:extLst>
          </p:cNvPr>
          <p:cNvSpPr txBox="1"/>
          <p:nvPr/>
        </p:nvSpPr>
        <p:spPr>
          <a:xfrm>
            <a:off x="7477511" y="2225330"/>
            <a:ext cx="3071516" cy="2433487"/>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Abgaben an den Staat für Krankenversicherung, Arbeitslosenversicherung, Pensionsversicherung, usw. </a:t>
            </a:r>
          </a:p>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Wird vom Unternehmen einbehalten und an die entsprechende Institution abgeführt </a:t>
            </a:r>
          </a:p>
        </p:txBody>
      </p:sp>
      <p:sp>
        <p:nvSpPr>
          <p:cNvPr id="7" name="Rechteck: abgerundete Ecken 10">
            <a:extLst>
              <a:ext uri="{FF2B5EF4-FFF2-40B4-BE49-F238E27FC236}">
                <a16:creationId xmlns:a16="http://schemas.microsoft.com/office/drawing/2014/main" id="{15D9F47C-184D-C4FC-50D7-ED27744ED277}"/>
              </a:ext>
            </a:extLst>
          </p:cNvPr>
          <p:cNvSpPr/>
          <p:nvPr/>
        </p:nvSpPr>
        <p:spPr>
          <a:xfrm>
            <a:off x="1092590" y="4516573"/>
            <a:ext cx="4492284" cy="19397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cxnSp>
        <p:nvCxnSpPr>
          <p:cNvPr id="8" name="Gerade Verbindung mit Pfeil 7">
            <a:extLst>
              <a:ext uri="{FF2B5EF4-FFF2-40B4-BE49-F238E27FC236}">
                <a16:creationId xmlns:a16="http://schemas.microsoft.com/office/drawing/2014/main" id="{F02190B7-CCE8-BD56-6BB3-333738F16F63}"/>
              </a:ext>
            </a:extLst>
          </p:cNvPr>
          <p:cNvCxnSpPr>
            <a:cxnSpLocks/>
          </p:cNvCxnSpPr>
          <p:nvPr/>
        </p:nvCxnSpPr>
        <p:spPr>
          <a:xfrm flipV="1">
            <a:off x="5652655" y="2135630"/>
            <a:ext cx="1607127" cy="2380943"/>
          </a:xfrm>
          <a:prstGeom prst="straightConnector1">
            <a:avLst/>
          </a:prstGeom>
          <a:ln w="19050">
            <a:solidFill>
              <a:srgbClr val="8063A3"/>
            </a:solidFill>
            <a:tailEnd type="triangle"/>
          </a:ln>
        </p:spPr>
        <p:style>
          <a:lnRef idx="1">
            <a:schemeClr val="accent3"/>
          </a:lnRef>
          <a:fillRef idx="0">
            <a:schemeClr val="accent3"/>
          </a:fillRef>
          <a:effectRef idx="0">
            <a:schemeClr val="accent3"/>
          </a:effectRef>
          <a:fontRef idx="minor">
            <a:schemeClr val="tx1"/>
          </a:fontRef>
        </p:style>
      </p:cxnSp>
      <p:sp>
        <p:nvSpPr>
          <p:cNvPr id="12" name="Textfeld 11">
            <a:extLst>
              <a:ext uri="{FF2B5EF4-FFF2-40B4-BE49-F238E27FC236}">
                <a16:creationId xmlns:a16="http://schemas.microsoft.com/office/drawing/2014/main" id="{25BCCC45-48FE-C0EC-721F-65871DA10D46}"/>
              </a:ext>
            </a:extLst>
          </p:cNvPr>
          <p:cNvSpPr txBox="1"/>
          <p:nvPr/>
        </p:nvSpPr>
        <p:spPr>
          <a:xfrm>
            <a:off x="641182" y="6046873"/>
            <a:ext cx="11406972" cy="528350"/>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de-AT" sz="1000" dirty="0">
                <a:latin typeface="Roboto" panose="02000000000000000000" pitchFamily="2" charset="0"/>
                <a:ea typeface="Roboto" panose="02000000000000000000" pitchFamily="2" charset="0"/>
                <a:cs typeface="Roboto" panose="02000000000000000000" pitchFamily="2" charset="0"/>
              </a:rPr>
              <a:t>*Vereinfachte Darstellung eines Gehaltszettels; Berechnung der Sozialversicherung und Lohnsteuer beruht auf fiktivem Steuersatz; aktuellen Steuersatz-Tabellen </a:t>
            </a:r>
            <a:r>
              <a:rPr lang="de-DE" sz="1000" dirty="0">
                <a:latin typeface="Roboto" panose="02000000000000000000" pitchFamily="2" charset="0"/>
                <a:ea typeface="Roboto" panose="02000000000000000000" pitchFamily="2" charset="0"/>
                <a:cs typeface="Roboto" panose="02000000000000000000" pitchFamily="2" charset="0"/>
                <a:hlinkClick r:id="rId3"/>
              </a:rPr>
              <a:t>Steuertarif und Steuerabsetzbeträge (bmf.gv.at)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13" name="Textfeld 12">
            <a:extLst>
              <a:ext uri="{FF2B5EF4-FFF2-40B4-BE49-F238E27FC236}">
                <a16:creationId xmlns:a16="http://schemas.microsoft.com/office/drawing/2014/main" id="{D681B5CA-8472-4917-89D9-1BB7345E7610}"/>
              </a:ext>
            </a:extLst>
          </p:cNvPr>
          <p:cNvSpPr txBox="1"/>
          <p:nvPr/>
        </p:nvSpPr>
        <p:spPr>
          <a:xfrm>
            <a:off x="3886243" y="1908785"/>
            <a:ext cx="276934" cy="369332"/>
          </a:xfrm>
          <a:prstGeom prst="rect">
            <a:avLst/>
          </a:prstGeom>
          <a:noFill/>
        </p:spPr>
        <p:txBody>
          <a:bodyPr wrap="square">
            <a:spAutoFit/>
          </a:bodyPr>
          <a:lstStyle/>
          <a:p>
            <a:r>
              <a:rPr lang="de-AT" dirty="0">
                <a:latin typeface="Roboto" panose="02000000000000000000" pitchFamily="2" charset="0"/>
                <a:ea typeface="Roboto" panose="02000000000000000000" pitchFamily="2" charset="0"/>
                <a:cs typeface="Roboto" panose="02000000000000000000" pitchFamily="2" charset="0"/>
              </a:rPr>
              <a:t>*</a:t>
            </a:r>
          </a:p>
        </p:txBody>
      </p:sp>
      <p:sp>
        <p:nvSpPr>
          <p:cNvPr id="15" name="Titel 1">
            <a:extLst>
              <a:ext uri="{FF2B5EF4-FFF2-40B4-BE49-F238E27FC236}">
                <a16:creationId xmlns:a16="http://schemas.microsoft.com/office/drawing/2014/main" id="{272D60AD-3E0B-9EFA-EED2-1AAA97683CD9}"/>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Netto- vs. Bruttoentgelt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6" name="Grafik 15">
            <a:extLst>
              <a:ext uri="{FF2B5EF4-FFF2-40B4-BE49-F238E27FC236}">
                <a16:creationId xmlns:a16="http://schemas.microsoft.com/office/drawing/2014/main" id="{252144D4-838B-D754-11A9-5A0160EAA8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398329" y="244641"/>
            <a:ext cx="540000" cy="540000"/>
          </a:xfrm>
          <a:prstGeom prst="rect">
            <a:avLst/>
          </a:prstGeom>
        </p:spPr>
      </p:pic>
      <p:grpSp>
        <p:nvGrpSpPr>
          <p:cNvPr id="30" name="Gruppieren 29">
            <a:extLst>
              <a:ext uri="{FF2B5EF4-FFF2-40B4-BE49-F238E27FC236}">
                <a16:creationId xmlns:a16="http://schemas.microsoft.com/office/drawing/2014/main" id="{86B40980-5745-00DB-ACB3-0B6E99A1D809}"/>
              </a:ext>
            </a:extLst>
          </p:cNvPr>
          <p:cNvGrpSpPr/>
          <p:nvPr/>
        </p:nvGrpSpPr>
        <p:grpSpPr>
          <a:xfrm>
            <a:off x="9115428" y="4648630"/>
            <a:ext cx="2778763" cy="717196"/>
            <a:chOff x="8437313" y="4847424"/>
            <a:chExt cx="3071515" cy="717196"/>
          </a:xfrm>
        </p:grpSpPr>
        <p:sp>
          <p:nvSpPr>
            <p:cNvPr id="9" name="Rechteck: abgerundete Ecken 11">
              <a:extLst>
                <a:ext uri="{FF2B5EF4-FFF2-40B4-BE49-F238E27FC236}">
                  <a16:creationId xmlns:a16="http://schemas.microsoft.com/office/drawing/2014/main" id="{759ADD4F-F8B2-3153-918C-B644CFFA5541}"/>
                </a:ext>
              </a:extLst>
            </p:cNvPr>
            <p:cNvSpPr/>
            <p:nvPr/>
          </p:nvSpPr>
          <p:spPr>
            <a:xfrm>
              <a:off x="8437313" y="4847424"/>
              <a:ext cx="3071515" cy="717196"/>
            </a:xfrm>
            <a:prstGeom prst="roundRect">
              <a:avLst>
                <a:gd name="adj" fmla="val 18440"/>
              </a:avLst>
            </a:prstGeom>
            <a:solidFill>
              <a:srgbClr val="8063A3">
                <a:alpha val="4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0" name="Textfeld 9">
              <a:extLst>
                <a:ext uri="{FF2B5EF4-FFF2-40B4-BE49-F238E27FC236}">
                  <a16:creationId xmlns:a16="http://schemas.microsoft.com/office/drawing/2014/main" id="{0CCC7C09-E514-9C66-311C-FE87C5FD1A13}"/>
                </a:ext>
              </a:extLst>
            </p:cNvPr>
            <p:cNvSpPr txBox="1"/>
            <p:nvPr/>
          </p:nvSpPr>
          <p:spPr>
            <a:xfrm>
              <a:off x="8826471" y="4909947"/>
              <a:ext cx="2682355" cy="589649"/>
            </a:xfrm>
            <a:prstGeom prst="rect">
              <a:avLst/>
            </a:prstGeom>
            <a:noFill/>
          </p:spPr>
          <p:txBody>
            <a:bodyPr wrap="square">
              <a:spAutoFit/>
            </a:bodyPr>
            <a:lstStyle/>
            <a:p>
              <a:pPr>
                <a:lnSpc>
                  <a:spcPct val="120000"/>
                </a:lnSpc>
              </a:pPr>
              <a:r>
                <a:rPr lang="de-DE" sz="1400" b="1" dirty="0">
                  <a:solidFill>
                    <a:srgbClr val="8063A3"/>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Portal der österreichischen Sozialversicherung</a:t>
              </a:r>
              <a:endParaRPr lang="de-AT" sz="1400" b="1" dirty="0">
                <a:solidFill>
                  <a:srgbClr val="8063A3"/>
                </a:solidFill>
                <a:latin typeface="Roboto" panose="02000000000000000000" pitchFamily="2" charset="0"/>
                <a:ea typeface="Roboto" panose="02000000000000000000" pitchFamily="2" charset="0"/>
                <a:cs typeface="Roboto" panose="02000000000000000000" pitchFamily="2" charset="0"/>
              </a:endParaRPr>
            </a:p>
          </p:txBody>
        </p:sp>
        <p:pic>
          <p:nvPicPr>
            <p:cNvPr id="20" name="Grafik 19" descr="Informationen mit einfarbiger Füllung">
              <a:extLst>
                <a:ext uri="{FF2B5EF4-FFF2-40B4-BE49-F238E27FC236}">
                  <a16:creationId xmlns:a16="http://schemas.microsoft.com/office/drawing/2014/main" id="{66FA34FB-365B-AD5C-B081-D0442D0211F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93426" y="4906847"/>
              <a:ext cx="318342" cy="288000"/>
            </a:xfrm>
            <a:prstGeom prst="rect">
              <a:avLst/>
            </a:prstGeom>
          </p:spPr>
        </p:pic>
      </p:grpSp>
      <p:pic>
        <p:nvPicPr>
          <p:cNvPr id="35" name="Grafik 34">
            <a:extLst>
              <a:ext uri="{FF2B5EF4-FFF2-40B4-BE49-F238E27FC236}">
                <a16:creationId xmlns:a16="http://schemas.microsoft.com/office/drawing/2014/main" id="{F7905E09-1C51-1335-518B-B8536F581EE1}"/>
              </a:ext>
            </a:extLst>
          </p:cNvPr>
          <p:cNvPicPr>
            <a:picLocks noChangeAspect="1"/>
          </p:cNvPicPr>
          <p:nvPr/>
        </p:nvPicPr>
        <p:blipFill>
          <a:blip r:embed="rId9"/>
          <a:stretch>
            <a:fillRect/>
          </a:stretch>
        </p:blipFill>
        <p:spPr>
          <a:xfrm>
            <a:off x="11037534" y="4861229"/>
            <a:ext cx="900795" cy="928770"/>
          </a:xfrm>
          <a:prstGeom prst="rect">
            <a:avLst/>
          </a:prstGeom>
        </p:spPr>
      </p:pic>
    </p:spTree>
    <p:extLst>
      <p:ext uri="{BB962C8B-B14F-4D97-AF65-F5344CB8AC3E}">
        <p14:creationId xmlns:p14="http://schemas.microsoft.com/office/powerpoint/2010/main" val="1783124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39B37-A437-598C-DC27-B76EDE03A5FB}"/>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D2CE35D0-84AD-54AF-7503-372C37FDC0A6}"/>
              </a:ext>
            </a:extLst>
          </p:cNvPr>
          <p:cNvPicPr>
            <a:picLocks noChangeAspect="1"/>
          </p:cNvPicPr>
          <p:nvPr/>
        </p:nvPicPr>
        <p:blipFill>
          <a:blip r:embed="rId2"/>
          <a:srcRect/>
          <a:stretch/>
        </p:blipFill>
        <p:spPr>
          <a:xfrm>
            <a:off x="750055" y="1225452"/>
            <a:ext cx="5345945" cy="4690997"/>
          </a:xfrm>
          <a:prstGeom prst="rect">
            <a:avLst/>
          </a:prstGeom>
        </p:spPr>
      </p:pic>
      <p:sp>
        <p:nvSpPr>
          <p:cNvPr id="3" name="Rechteck: abgerundete Ecken 6">
            <a:extLst>
              <a:ext uri="{FF2B5EF4-FFF2-40B4-BE49-F238E27FC236}">
                <a16:creationId xmlns:a16="http://schemas.microsoft.com/office/drawing/2014/main" id="{96D09DD7-D811-D497-F4D8-459D529DCAC7}"/>
              </a:ext>
            </a:extLst>
          </p:cNvPr>
          <p:cNvSpPr/>
          <p:nvPr/>
        </p:nvSpPr>
        <p:spPr>
          <a:xfrm>
            <a:off x="7339273" y="1764759"/>
            <a:ext cx="3262859" cy="359233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4" name="Rechteck: abgerundete Ecken 7">
            <a:extLst>
              <a:ext uri="{FF2B5EF4-FFF2-40B4-BE49-F238E27FC236}">
                <a16:creationId xmlns:a16="http://schemas.microsoft.com/office/drawing/2014/main" id="{D6225906-94B9-BB53-100D-FCE2822738B7}"/>
              </a:ext>
            </a:extLst>
          </p:cNvPr>
          <p:cNvSpPr/>
          <p:nvPr/>
        </p:nvSpPr>
        <p:spPr>
          <a:xfrm>
            <a:off x="7339274" y="1764759"/>
            <a:ext cx="3279458" cy="400110"/>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5" name="Textfeld 4">
            <a:extLst>
              <a:ext uri="{FF2B5EF4-FFF2-40B4-BE49-F238E27FC236}">
                <a16:creationId xmlns:a16="http://schemas.microsoft.com/office/drawing/2014/main" id="{A28C9A9D-92A9-69E0-6EE0-307F36655266}"/>
              </a:ext>
            </a:extLst>
          </p:cNvPr>
          <p:cNvSpPr txBox="1"/>
          <p:nvPr/>
        </p:nvSpPr>
        <p:spPr>
          <a:xfrm>
            <a:off x="7721180" y="1793998"/>
            <a:ext cx="2584173" cy="341632"/>
          </a:xfrm>
          <a:prstGeom prst="rect">
            <a:avLst/>
          </a:prstGeom>
          <a:noFill/>
        </p:spPr>
        <p:txBody>
          <a:bodyPr wrap="square" rtlCol="0">
            <a:spAutoFit/>
          </a:bodyPr>
          <a:lstStyle/>
          <a:p>
            <a:pPr algn="ctr">
              <a:lnSpc>
                <a:spcPct val="90000"/>
              </a:lnSpc>
            </a:pP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Lohnsteuer </a:t>
            </a:r>
          </a:p>
        </p:txBody>
      </p:sp>
      <p:sp>
        <p:nvSpPr>
          <p:cNvPr id="6" name="Textfeld 5">
            <a:extLst>
              <a:ext uri="{FF2B5EF4-FFF2-40B4-BE49-F238E27FC236}">
                <a16:creationId xmlns:a16="http://schemas.microsoft.com/office/drawing/2014/main" id="{F5D3352F-DA7A-4E10-FC3C-3DE1BF06056C}"/>
              </a:ext>
            </a:extLst>
          </p:cNvPr>
          <p:cNvSpPr txBox="1"/>
          <p:nvPr/>
        </p:nvSpPr>
        <p:spPr>
          <a:xfrm>
            <a:off x="7477511" y="2225330"/>
            <a:ext cx="3071516" cy="30059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Wird vom Unternehmen berechnet und von diesem direkt an das Finanzamt abgeführt. </a:t>
            </a:r>
          </a:p>
          <a:p>
            <a:pPr marL="285750" indent="-285750">
              <a:lnSpc>
                <a:spcPct val="15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Berechnung der Lohnsteuer funktioniert wie die Einkommensteuer nach dem progressiven Steuersatz.</a:t>
            </a:r>
          </a:p>
        </p:txBody>
      </p:sp>
      <p:sp>
        <p:nvSpPr>
          <p:cNvPr id="7" name="Rechteck: abgerundete Ecken 10">
            <a:extLst>
              <a:ext uri="{FF2B5EF4-FFF2-40B4-BE49-F238E27FC236}">
                <a16:creationId xmlns:a16="http://schemas.microsoft.com/office/drawing/2014/main" id="{AC5122A3-FBB3-6619-69D9-A5BEA0A3592E}"/>
              </a:ext>
            </a:extLst>
          </p:cNvPr>
          <p:cNvSpPr/>
          <p:nvPr/>
        </p:nvSpPr>
        <p:spPr>
          <a:xfrm>
            <a:off x="1092590" y="4682821"/>
            <a:ext cx="4492284" cy="19397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cxnSp>
        <p:nvCxnSpPr>
          <p:cNvPr id="8" name="Gerade Verbindung mit Pfeil 7">
            <a:extLst>
              <a:ext uri="{FF2B5EF4-FFF2-40B4-BE49-F238E27FC236}">
                <a16:creationId xmlns:a16="http://schemas.microsoft.com/office/drawing/2014/main" id="{0E412DAD-CAE2-C9E2-7AD0-42C285F1F9CB}"/>
              </a:ext>
            </a:extLst>
          </p:cNvPr>
          <p:cNvCxnSpPr>
            <a:cxnSpLocks/>
          </p:cNvCxnSpPr>
          <p:nvPr/>
        </p:nvCxnSpPr>
        <p:spPr>
          <a:xfrm flipV="1">
            <a:off x="5625963" y="2180748"/>
            <a:ext cx="1633976" cy="2563582"/>
          </a:xfrm>
          <a:prstGeom prst="straightConnector1">
            <a:avLst/>
          </a:prstGeom>
          <a:ln w="19050">
            <a:solidFill>
              <a:srgbClr val="8063A3"/>
            </a:solidFill>
            <a:tailEnd type="triangle"/>
          </a:ln>
        </p:spPr>
        <p:style>
          <a:lnRef idx="1">
            <a:schemeClr val="accent3"/>
          </a:lnRef>
          <a:fillRef idx="0">
            <a:schemeClr val="accent3"/>
          </a:fillRef>
          <a:effectRef idx="0">
            <a:schemeClr val="accent3"/>
          </a:effectRef>
          <a:fontRef idx="minor">
            <a:schemeClr val="tx1"/>
          </a:fontRef>
        </p:style>
      </p:cxnSp>
      <p:sp>
        <p:nvSpPr>
          <p:cNvPr id="12" name="Textfeld 11">
            <a:extLst>
              <a:ext uri="{FF2B5EF4-FFF2-40B4-BE49-F238E27FC236}">
                <a16:creationId xmlns:a16="http://schemas.microsoft.com/office/drawing/2014/main" id="{84088E0E-EADE-9795-1E9A-38D2407F2686}"/>
              </a:ext>
            </a:extLst>
          </p:cNvPr>
          <p:cNvSpPr txBox="1"/>
          <p:nvPr/>
        </p:nvSpPr>
        <p:spPr>
          <a:xfrm>
            <a:off x="641182" y="6046873"/>
            <a:ext cx="11406972" cy="528350"/>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de-AT" sz="1000" dirty="0">
                <a:latin typeface="Roboto" panose="02000000000000000000" pitchFamily="2" charset="0"/>
                <a:ea typeface="Roboto" panose="02000000000000000000" pitchFamily="2" charset="0"/>
                <a:cs typeface="Roboto" panose="02000000000000000000" pitchFamily="2" charset="0"/>
              </a:rPr>
              <a:t>*Vereinfachte Darstellung eines Gehaltszettels; Berechnung der Sozialversicherung und Lohnsteuer beruht auf fiktivem Steuersatz; aktuellen Steuersatz-Tabellen </a:t>
            </a:r>
            <a:r>
              <a:rPr lang="de-DE" sz="1000" dirty="0">
                <a:latin typeface="Roboto" panose="02000000000000000000" pitchFamily="2" charset="0"/>
                <a:ea typeface="Roboto" panose="02000000000000000000" pitchFamily="2" charset="0"/>
                <a:cs typeface="Roboto" panose="02000000000000000000" pitchFamily="2" charset="0"/>
                <a:hlinkClick r:id="rId3"/>
              </a:rPr>
              <a:t>Steuertarif und Steuerabsetzbeträge (bmf.gv.at)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13" name="Textfeld 12">
            <a:extLst>
              <a:ext uri="{FF2B5EF4-FFF2-40B4-BE49-F238E27FC236}">
                <a16:creationId xmlns:a16="http://schemas.microsoft.com/office/drawing/2014/main" id="{24558581-ACA4-E52C-09FB-722EB99168BD}"/>
              </a:ext>
            </a:extLst>
          </p:cNvPr>
          <p:cNvSpPr txBox="1"/>
          <p:nvPr/>
        </p:nvSpPr>
        <p:spPr>
          <a:xfrm>
            <a:off x="3886243" y="1908785"/>
            <a:ext cx="276934" cy="369332"/>
          </a:xfrm>
          <a:prstGeom prst="rect">
            <a:avLst/>
          </a:prstGeom>
          <a:noFill/>
        </p:spPr>
        <p:txBody>
          <a:bodyPr wrap="square">
            <a:spAutoFit/>
          </a:bodyPr>
          <a:lstStyle/>
          <a:p>
            <a:r>
              <a:rPr lang="de-AT" dirty="0">
                <a:latin typeface="Roboto" panose="02000000000000000000" pitchFamily="2" charset="0"/>
                <a:ea typeface="Roboto" panose="02000000000000000000" pitchFamily="2" charset="0"/>
                <a:cs typeface="Roboto" panose="02000000000000000000" pitchFamily="2" charset="0"/>
              </a:rPr>
              <a:t>*</a:t>
            </a:r>
          </a:p>
        </p:txBody>
      </p:sp>
      <p:sp>
        <p:nvSpPr>
          <p:cNvPr id="15" name="Titel 1">
            <a:extLst>
              <a:ext uri="{FF2B5EF4-FFF2-40B4-BE49-F238E27FC236}">
                <a16:creationId xmlns:a16="http://schemas.microsoft.com/office/drawing/2014/main" id="{FB4A5ED1-60C7-7245-43F6-A8513A22F887}"/>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Netto- vs. Bruttoentgelt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6" name="Grafik 15">
            <a:extLst>
              <a:ext uri="{FF2B5EF4-FFF2-40B4-BE49-F238E27FC236}">
                <a16:creationId xmlns:a16="http://schemas.microsoft.com/office/drawing/2014/main" id="{A452B5CE-F35D-875E-5FFC-5C75E7965C5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398329" y="244641"/>
            <a:ext cx="540000" cy="540000"/>
          </a:xfrm>
          <a:prstGeom prst="rect">
            <a:avLst/>
          </a:prstGeom>
        </p:spPr>
      </p:pic>
      <p:sp>
        <p:nvSpPr>
          <p:cNvPr id="24" name="Rechteck: abgerundete Ecken 14">
            <a:extLst>
              <a:ext uri="{FF2B5EF4-FFF2-40B4-BE49-F238E27FC236}">
                <a16:creationId xmlns:a16="http://schemas.microsoft.com/office/drawing/2014/main" id="{B8AE8FD6-FCB4-8375-634E-DC92C333C872}"/>
              </a:ext>
            </a:extLst>
          </p:cNvPr>
          <p:cNvSpPr/>
          <p:nvPr/>
        </p:nvSpPr>
        <p:spPr>
          <a:xfrm>
            <a:off x="6110386" y="9607206"/>
            <a:ext cx="3071515" cy="717196"/>
          </a:xfrm>
          <a:prstGeom prst="roundRect">
            <a:avLst>
              <a:gd name="adj" fmla="val 18440"/>
            </a:avLst>
          </a:prstGeom>
          <a:solidFill>
            <a:srgbClr val="FFC000">
              <a:alpha val="4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25" name="Textfeld 24">
            <a:extLst>
              <a:ext uri="{FF2B5EF4-FFF2-40B4-BE49-F238E27FC236}">
                <a16:creationId xmlns:a16="http://schemas.microsoft.com/office/drawing/2014/main" id="{C6DA382A-8AE4-0098-DD53-D1CCF90865F0}"/>
              </a:ext>
            </a:extLst>
          </p:cNvPr>
          <p:cNvSpPr txBox="1"/>
          <p:nvPr/>
        </p:nvSpPr>
        <p:spPr>
          <a:xfrm>
            <a:off x="6706287" y="9711769"/>
            <a:ext cx="2565424" cy="523220"/>
          </a:xfrm>
          <a:prstGeom prst="rect">
            <a:avLst/>
          </a:prstGeom>
          <a:noFill/>
        </p:spPr>
        <p:txBody>
          <a:bodyPr wrap="square">
            <a:spAutoFit/>
          </a:bodyPr>
          <a:lstStyle/>
          <a:p>
            <a:r>
              <a:rPr lang="de-DE" sz="1400" dirty="0">
                <a:hlinkClick r:id="rId6"/>
              </a:rPr>
              <a:t>Portal der österreichischen Sozialversicherung</a:t>
            </a:r>
            <a:endParaRPr lang="de-AT" sz="1400" dirty="0"/>
          </a:p>
        </p:txBody>
      </p:sp>
      <p:pic>
        <p:nvPicPr>
          <p:cNvPr id="26" name="Grafik 25" descr="Informationen mit einfarbiger Füllung">
            <a:extLst>
              <a:ext uri="{FF2B5EF4-FFF2-40B4-BE49-F238E27FC236}">
                <a16:creationId xmlns:a16="http://schemas.microsoft.com/office/drawing/2014/main" id="{0BB3882F-96A8-E616-90DE-61941FACF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1962" y="9759429"/>
            <a:ext cx="412750" cy="412750"/>
          </a:xfrm>
          <a:prstGeom prst="rect">
            <a:avLst/>
          </a:prstGeom>
        </p:spPr>
      </p:pic>
    </p:spTree>
    <p:extLst>
      <p:ext uri="{BB962C8B-B14F-4D97-AF65-F5344CB8AC3E}">
        <p14:creationId xmlns:p14="http://schemas.microsoft.com/office/powerpoint/2010/main" val="7435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0D4476D4-82C7-866B-B768-16D1A094F8F1}"/>
              </a:ext>
            </a:extLst>
          </p:cNvPr>
          <p:cNvGrpSpPr/>
          <p:nvPr/>
        </p:nvGrpSpPr>
        <p:grpSpPr>
          <a:xfrm>
            <a:off x="1" y="2056"/>
            <a:ext cx="12191999" cy="6853888"/>
            <a:chOff x="1" y="4112"/>
            <a:chExt cx="12188951" cy="6853888"/>
          </a:xfrm>
        </p:grpSpPr>
        <p:pic>
          <p:nvPicPr>
            <p:cNvPr id="8" name="Grafik 7">
              <a:extLst>
                <a:ext uri="{FF2B5EF4-FFF2-40B4-BE49-F238E27FC236}">
                  <a16:creationId xmlns:a16="http://schemas.microsoft.com/office/drawing/2014/main" id="{3392B0A6-3D72-0EAD-9A72-06D6E5EC7E37}"/>
                </a:ext>
              </a:extLst>
            </p:cNvPr>
            <p:cNvPicPr>
              <a:picLocks noChangeAspect="1"/>
            </p:cNvPicPr>
            <p:nvPr/>
          </p:nvPicPr>
          <p:blipFill>
            <a:blip r:embed="rId2"/>
            <a:stretch>
              <a:fillRect/>
            </a:stretch>
          </p:blipFill>
          <p:spPr>
            <a:xfrm>
              <a:off x="1" y="4540164"/>
              <a:ext cx="12188951" cy="1183821"/>
            </a:xfrm>
            <a:prstGeom prst="rect">
              <a:avLst/>
            </a:prstGeom>
          </p:spPr>
        </p:pic>
        <p:pic>
          <p:nvPicPr>
            <p:cNvPr id="10" name="Grafik 9">
              <a:extLst>
                <a:ext uri="{FF2B5EF4-FFF2-40B4-BE49-F238E27FC236}">
                  <a16:creationId xmlns:a16="http://schemas.microsoft.com/office/drawing/2014/main" id="{39E6E710-3A9B-E84A-73F4-2CD524AF2A1F}"/>
                </a:ext>
              </a:extLst>
            </p:cNvPr>
            <p:cNvPicPr>
              <a:picLocks noChangeAspect="1"/>
            </p:cNvPicPr>
            <p:nvPr/>
          </p:nvPicPr>
          <p:blipFill>
            <a:blip r:embed="rId2"/>
            <a:stretch>
              <a:fillRect/>
            </a:stretch>
          </p:blipFill>
          <p:spPr>
            <a:xfrm>
              <a:off x="1" y="4112"/>
              <a:ext cx="12188951" cy="1183821"/>
            </a:xfrm>
            <a:prstGeom prst="rect">
              <a:avLst/>
            </a:prstGeom>
          </p:spPr>
        </p:pic>
        <p:pic>
          <p:nvPicPr>
            <p:cNvPr id="12" name="Grafik 11">
              <a:extLst>
                <a:ext uri="{FF2B5EF4-FFF2-40B4-BE49-F238E27FC236}">
                  <a16:creationId xmlns:a16="http://schemas.microsoft.com/office/drawing/2014/main" id="{607E338E-06F4-A616-023D-CD0CD12C1CA9}"/>
                </a:ext>
              </a:extLst>
            </p:cNvPr>
            <p:cNvPicPr>
              <a:picLocks noChangeAspect="1"/>
            </p:cNvPicPr>
            <p:nvPr/>
          </p:nvPicPr>
          <p:blipFill>
            <a:blip r:embed="rId2"/>
            <a:stretch>
              <a:fillRect/>
            </a:stretch>
          </p:blipFill>
          <p:spPr>
            <a:xfrm>
              <a:off x="1" y="1138125"/>
              <a:ext cx="12188951" cy="1183821"/>
            </a:xfrm>
            <a:prstGeom prst="rect">
              <a:avLst/>
            </a:prstGeom>
          </p:spPr>
        </p:pic>
        <p:pic>
          <p:nvPicPr>
            <p:cNvPr id="14" name="Grafik 13">
              <a:extLst>
                <a:ext uri="{FF2B5EF4-FFF2-40B4-BE49-F238E27FC236}">
                  <a16:creationId xmlns:a16="http://schemas.microsoft.com/office/drawing/2014/main" id="{51555177-639D-4EB7-1A82-D8D237D92148}"/>
                </a:ext>
              </a:extLst>
            </p:cNvPr>
            <p:cNvPicPr>
              <a:picLocks noChangeAspect="1"/>
            </p:cNvPicPr>
            <p:nvPr/>
          </p:nvPicPr>
          <p:blipFill>
            <a:blip r:embed="rId2"/>
            <a:stretch>
              <a:fillRect/>
            </a:stretch>
          </p:blipFill>
          <p:spPr>
            <a:xfrm>
              <a:off x="1" y="2272138"/>
              <a:ext cx="12188951" cy="1183821"/>
            </a:xfrm>
            <a:prstGeom prst="rect">
              <a:avLst/>
            </a:prstGeom>
          </p:spPr>
        </p:pic>
        <p:pic>
          <p:nvPicPr>
            <p:cNvPr id="16" name="Grafik 15">
              <a:extLst>
                <a:ext uri="{FF2B5EF4-FFF2-40B4-BE49-F238E27FC236}">
                  <a16:creationId xmlns:a16="http://schemas.microsoft.com/office/drawing/2014/main" id="{0D5915EF-2189-23F0-A359-5425CF79C100}"/>
                </a:ext>
              </a:extLst>
            </p:cNvPr>
            <p:cNvPicPr>
              <a:picLocks noChangeAspect="1"/>
            </p:cNvPicPr>
            <p:nvPr/>
          </p:nvPicPr>
          <p:blipFill>
            <a:blip r:embed="rId2"/>
            <a:stretch>
              <a:fillRect/>
            </a:stretch>
          </p:blipFill>
          <p:spPr>
            <a:xfrm>
              <a:off x="1" y="3406151"/>
              <a:ext cx="12188951" cy="1183821"/>
            </a:xfrm>
            <a:prstGeom prst="rect">
              <a:avLst/>
            </a:prstGeom>
          </p:spPr>
        </p:pic>
        <p:pic>
          <p:nvPicPr>
            <p:cNvPr id="17" name="Grafik 16">
              <a:extLst>
                <a:ext uri="{FF2B5EF4-FFF2-40B4-BE49-F238E27FC236}">
                  <a16:creationId xmlns:a16="http://schemas.microsoft.com/office/drawing/2014/main" id="{86F9D45A-58B3-40F0-416B-9BE77CBABABA}"/>
                </a:ext>
              </a:extLst>
            </p:cNvPr>
            <p:cNvPicPr>
              <a:picLocks noChangeAspect="1"/>
            </p:cNvPicPr>
            <p:nvPr/>
          </p:nvPicPr>
          <p:blipFill>
            <a:blip r:embed="rId2"/>
            <a:stretch>
              <a:fillRect/>
            </a:stretch>
          </p:blipFill>
          <p:spPr>
            <a:xfrm>
              <a:off x="1" y="5674179"/>
              <a:ext cx="12188951" cy="1183821"/>
            </a:xfrm>
            <a:prstGeom prst="rect">
              <a:avLst/>
            </a:prstGeom>
          </p:spPr>
        </p:pic>
      </p:grpSp>
      <p:sp>
        <p:nvSpPr>
          <p:cNvPr id="4" name="Titel 1">
            <a:extLst>
              <a:ext uri="{FF2B5EF4-FFF2-40B4-BE49-F238E27FC236}">
                <a16:creationId xmlns:a16="http://schemas.microsoft.com/office/drawing/2014/main" id="{54CD24BA-A493-74FC-CD11-01D7FE7F2ADF}"/>
              </a:ext>
            </a:extLst>
          </p:cNvPr>
          <p:cNvSpPr txBox="1">
            <a:spLocks/>
          </p:cNvSpPr>
          <p:nvPr/>
        </p:nvSpPr>
        <p:spPr>
          <a:xfrm>
            <a:off x="1527775" y="66978"/>
            <a:ext cx="9147940" cy="82042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200" dirty="0">
                <a:solidFill>
                  <a:schemeClr val="bg1"/>
                </a:solidFill>
                <a:latin typeface="Roboto" panose="02000000000000000000" pitchFamily="2" charset="0"/>
                <a:ea typeface="Roboto" panose="02000000000000000000" pitchFamily="2" charset="0"/>
                <a:cs typeface="Roboto" panose="02000000000000000000" pitchFamily="2" charset="0"/>
              </a:rPr>
              <a:t>Wie funktioniert das österreichische Steuersystem?</a:t>
            </a:r>
            <a:endParaRPr lang="en-US" sz="48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5" name="Gerade Verbindung mit Pfeil 4">
            <a:extLst>
              <a:ext uri="{FF2B5EF4-FFF2-40B4-BE49-F238E27FC236}">
                <a16:creationId xmlns:a16="http://schemas.microsoft.com/office/drawing/2014/main" id="{F1622B99-D554-63F2-A04F-A3ACFE72B105}"/>
              </a:ext>
            </a:extLst>
          </p:cNvPr>
          <p:cNvCxnSpPr>
            <a:cxnSpLocks/>
          </p:cNvCxnSpPr>
          <p:nvPr/>
        </p:nvCxnSpPr>
        <p:spPr>
          <a:xfrm>
            <a:off x="4060218" y="3448869"/>
            <a:ext cx="288023" cy="0"/>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6" name="Textfeld 5">
            <a:extLst>
              <a:ext uri="{FF2B5EF4-FFF2-40B4-BE49-F238E27FC236}">
                <a16:creationId xmlns:a16="http://schemas.microsoft.com/office/drawing/2014/main" id="{F0952F10-4573-A34B-F881-1FCE0E0C7E92}"/>
              </a:ext>
            </a:extLst>
          </p:cNvPr>
          <p:cNvSpPr txBox="1"/>
          <p:nvPr/>
        </p:nvSpPr>
        <p:spPr>
          <a:xfrm>
            <a:off x="2551291" y="5512547"/>
            <a:ext cx="2447833" cy="954107"/>
          </a:xfrm>
          <a:prstGeom prst="rect">
            <a:avLst/>
          </a:prstGeom>
          <a:noFill/>
        </p:spPr>
        <p:txBody>
          <a:bodyPr wrap="square" rtlCol="0">
            <a:spAutoFit/>
          </a:bodyPr>
          <a:lstStyle/>
          <a:p>
            <a:pPr algn="ctr"/>
            <a:r>
              <a:rPr lang="de-AT" sz="1400" dirty="0">
                <a:solidFill>
                  <a:schemeClr val="bg1"/>
                </a:solidFill>
                <a:latin typeface="Roboto" panose="02000000000000000000" pitchFamily="2" charset="0"/>
                <a:ea typeface="Roboto" panose="02000000000000000000" pitchFamily="2" charset="0"/>
                <a:cs typeface="Roboto" panose="02000000000000000000" pitchFamily="2" charset="0"/>
              </a:rPr>
              <a:t>Private Haushalte und Unternehmen sind verpflichtet, Steuern an den Staat zu zahlen.</a:t>
            </a:r>
          </a:p>
        </p:txBody>
      </p:sp>
      <p:sp>
        <p:nvSpPr>
          <p:cNvPr id="9" name="Rechteck: abgerundete Ecken 48">
            <a:extLst>
              <a:ext uri="{FF2B5EF4-FFF2-40B4-BE49-F238E27FC236}">
                <a16:creationId xmlns:a16="http://schemas.microsoft.com/office/drawing/2014/main" id="{97689F36-C1D1-6964-05FF-396E6474A89C}"/>
              </a:ext>
            </a:extLst>
          </p:cNvPr>
          <p:cNvSpPr/>
          <p:nvPr/>
        </p:nvSpPr>
        <p:spPr>
          <a:xfrm>
            <a:off x="638404" y="1411871"/>
            <a:ext cx="1982372" cy="1983600"/>
          </a:xfrm>
          <a:prstGeom prst="roundRect">
            <a:avLst/>
          </a:prstGeom>
          <a:solidFill>
            <a:srgbClr val="8784B7">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AT">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2" name="Textfeld 51">
            <a:extLst>
              <a:ext uri="{FF2B5EF4-FFF2-40B4-BE49-F238E27FC236}">
                <a16:creationId xmlns:a16="http://schemas.microsoft.com/office/drawing/2014/main" id="{3F7B6049-904E-B7F7-2165-931C2A2B8B22}"/>
              </a:ext>
            </a:extLst>
          </p:cNvPr>
          <p:cNvSpPr txBox="1"/>
          <p:nvPr/>
        </p:nvSpPr>
        <p:spPr>
          <a:xfrm>
            <a:off x="799232" y="1553239"/>
            <a:ext cx="1671394" cy="307777"/>
          </a:xfrm>
          <a:prstGeom prst="rect">
            <a:avLst/>
          </a:prstGeom>
          <a:noFill/>
        </p:spPr>
        <p:txBody>
          <a:bodyPr wrap="square" rtlCol="0">
            <a:spAutoFit/>
          </a:bodyPr>
          <a:lstStyle/>
          <a:p>
            <a:pPr algn="ctr"/>
            <a:r>
              <a:rPr lang="de-AT" sz="1400" b="1" dirty="0">
                <a:solidFill>
                  <a:schemeClr val="bg1"/>
                </a:solidFill>
                <a:latin typeface="Roboto" panose="02000000000000000000" pitchFamily="2" charset="0"/>
                <a:ea typeface="Roboto" panose="02000000000000000000" pitchFamily="2" charset="0"/>
                <a:cs typeface="Roboto" panose="02000000000000000000" pitchFamily="2" charset="0"/>
              </a:rPr>
              <a:t>Private Haushalte </a:t>
            </a:r>
          </a:p>
        </p:txBody>
      </p:sp>
      <p:sp>
        <p:nvSpPr>
          <p:cNvPr id="54" name="Textfeld 53">
            <a:extLst>
              <a:ext uri="{FF2B5EF4-FFF2-40B4-BE49-F238E27FC236}">
                <a16:creationId xmlns:a16="http://schemas.microsoft.com/office/drawing/2014/main" id="{CEDBA20F-0E53-0A4B-C379-704628DC366C}"/>
              </a:ext>
            </a:extLst>
          </p:cNvPr>
          <p:cNvSpPr txBox="1"/>
          <p:nvPr/>
        </p:nvSpPr>
        <p:spPr>
          <a:xfrm>
            <a:off x="7229086" y="5635658"/>
            <a:ext cx="2353652" cy="738664"/>
          </a:xfrm>
          <a:prstGeom prst="rect">
            <a:avLst/>
          </a:prstGeom>
          <a:noFill/>
        </p:spPr>
        <p:txBody>
          <a:bodyPr wrap="square" rtlCol="0">
            <a:spAutoFit/>
          </a:bodyPr>
          <a:lstStyle>
            <a:defPPr rtl="0">
              <a:defRPr lang="de-DE"/>
            </a:defPPr>
            <a:lvl1pPr algn="ctr">
              <a:defRPr sz="1600">
                <a:solidFill>
                  <a:schemeClr val="tx2"/>
                </a:solidFill>
              </a:defRPr>
            </a:lvl1pPr>
          </a:lstStyle>
          <a:p>
            <a:r>
              <a:rPr lang="de-AT" sz="1400" dirty="0">
                <a:solidFill>
                  <a:schemeClr val="bg1"/>
                </a:solidFill>
                <a:latin typeface="Roboto" panose="02000000000000000000" pitchFamily="2" charset="0"/>
                <a:ea typeface="Roboto" panose="02000000000000000000" pitchFamily="2" charset="0"/>
                <a:cs typeface="Roboto" panose="02000000000000000000" pitchFamily="2" charset="0"/>
              </a:rPr>
              <a:t>Mit Steuereinnahmen finanziert der Staat öffentliche Ausgaben.</a:t>
            </a:r>
          </a:p>
        </p:txBody>
      </p:sp>
      <p:grpSp>
        <p:nvGrpSpPr>
          <p:cNvPr id="55" name="Gruppieren 54">
            <a:extLst>
              <a:ext uri="{FF2B5EF4-FFF2-40B4-BE49-F238E27FC236}">
                <a16:creationId xmlns:a16="http://schemas.microsoft.com/office/drawing/2014/main" id="{3EAEEF60-0600-6ED1-77BB-9E9498011975}"/>
              </a:ext>
            </a:extLst>
          </p:cNvPr>
          <p:cNvGrpSpPr/>
          <p:nvPr/>
        </p:nvGrpSpPr>
        <p:grpSpPr>
          <a:xfrm>
            <a:off x="4717611" y="2117471"/>
            <a:ext cx="2756779" cy="3545400"/>
            <a:chOff x="4646958" y="2140387"/>
            <a:chExt cx="2756779" cy="3545400"/>
          </a:xfrm>
        </p:grpSpPr>
        <p:grpSp>
          <p:nvGrpSpPr>
            <p:cNvPr id="56" name="Gruppieren 55">
              <a:extLst>
                <a:ext uri="{FF2B5EF4-FFF2-40B4-BE49-F238E27FC236}">
                  <a16:creationId xmlns:a16="http://schemas.microsoft.com/office/drawing/2014/main" id="{029E56F4-CB63-993D-A5AE-C588EE2AC629}"/>
                </a:ext>
              </a:extLst>
            </p:cNvPr>
            <p:cNvGrpSpPr/>
            <p:nvPr/>
          </p:nvGrpSpPr>
          <p:grpSpPr>
            <a:xfrm>
              <a:off x="5089889" y="2140387"/>
              <a:ext cx="1872000" cy="2556000"/>
              <a:chOff x="5154341" y="2463636"/>
              <a:chExt cx="1872000" cy="2556000"/>
            </a:xfrm>
          </p:grpSpPr>
          <p:grpSp>
            <p:nvGrpSpPr>
              <p:cNvPr id="58" name="Gruppieren 57">
                <a:extLst>
                  <a:ext uri="{FF2B5EF4-FFF2-40B4-BE49-F238E27FC236}">
                    <a16:creationId xmlns:a16="http://schemas.microsoft.com/office/drawing/2014/main" id="{46C1ECA6-D4AA-F424-EF1D-F40C76094A0F}"/>
                  </a:ext>
                </a:extLst>
              </p:cNvPr>
              <p:cNvGrpSpPr/>
              <p:nvPr/>
            </p:nvGrpSpPr>
            <p:grpSpPr>
              <a:xfrm>
                <a:off x="5154341" y="2463636"/>
                <a:ext cx="1872000" cy="2556000"/>
                <a:chOff x="4392936" y="3032423"/>
                <a:chExt cx="1872000" cy="2556000"/>
              </a:xfrm>
            </p:grpSpPr>
            <p:sp>
              <p:nvSpPr>
                <p:cNvPr id="60" name="Rechteck: abgerundete Ecken 27">
                  <a:extLst>
                    <a:ext uri="{FF2B5EF4-FFF2-40B4-BE49-F238E27FC236}">
                      <a16:creationId xmlns:a16="http://schemas.microsoft.com/office/drawing/2014/main" id="{5CB25333-29E8-16FD-EBA9-3E05DA346ED1}"/>
                    </a:ext>
                  </a:extLst>
                </p:cNvPr>
                <p:cNvSpPr/>
                <p:nvPr/>
              </p:nvSpPr>
              <p:spPr>
                <a:xfrm>
                  <a:off x="4392936" y="3032423"/>
                  <a:ext cx="1872000" cy="2556000"/>
                </a:xfrm>
                <a:prstGeom prst="roundRect">
                  <a:avLst/>
                </a:prstGeom>
                <a:solidFill>
                  <a:srgbClr val="826CA8">
                    <a:alpha val="50196"/>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1" name="Grafik 60" descr="Griechischer Tempel Silhouette">
                  <a:extLst>
                    <a:ext uri="{FF2B5EF4-FFF2-40B4-BE49-F238E27FC236}">
                      <a16:creationId xmlns:a16="http://schemas.microsoft.com/office/drawing/2014/main" id="{72A837F8-AC62-F416-E872-075004BBDE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1194" y="3621857"/>
                  <a:ext cx="914400" cy="914400"/>
                </a:xfrm>
                <a:prstGeom prst="rect">
                  <a:avLst/>
                </a:prstGeom>
              </p:spPr>
            </p:pic>
          </p:grpSp>
          <p:sp>
            <p:nvSpPr>
              <p:cNvPr id="59" name="Textfeld 58">
                <a:extLst>
                  <a:ext uri="{FF2B5EF4-FFF2-40B4-BE49-F238E27FC236}">
                    <a16:creationId xmlns:a16="http://schemas.microsoft.com/office/drawing/2014/main" id="{879C4B64-1FA9-B6E4-05D3-2932AABA092F}"/>
                  </a:ext>
                </a:extLst>
              </p:cNvPr>
              <p:cNvSpPr txBox="1"/>
              <p:nvPr/>
            </p:nvSpPr>
            <p:spPr>
              <a:xfrm>
                <a:off x="5351870" y="4093411"/>
                <a:ext cx="1475858" cy="523220"/>
              </a:xfrm>
              <a:prstGeom prst="rect">
                <a:avLst/>
              </a:prstGeom>
              <a:noFill/>
            </p:spPr>
            <p:txBody>
              <a:bodyPr wrap="square" rtlCol="0">
                <a:spAutoFit/>
              </a:bodyPr>
              <a:lstStyle/>
              <a:p>
                <a:pPr algn="ctr"/>
                <a:r>
                  <a:rPr lang="de-AT" sz="2800" b="1" dirty="0">
                    <a:solidFill>
                      <a:schemeClr val="bg1"/>
                    </a:solidFill>
                    <a:latin typeface="Roboto" panose="02000000000000000000" pitchFamily="2" charset="0"/>
                    <a:ea typeface="Roboto" panose="02000000000000000000" pitchFamily="2" charset="0"/>
                    <a:cs typeface="Roboto" panose="02000000000000000000" pitchFamily="2" charset="0"/>
                  </a:rPr>
                  <a:t>STAAT</a:t>
                </a:r>
              </a:p>
            </p:txBody>
          </p:sp>
        </p:grpSp>
        <p:sp>
          <p:nvSpPr>
            <p:cNvPr id="57" name="Textfeld 56">
              <a:extLst>
                <a:ext uri="{FF2B5EF4-FFF2-40B4-BE49-F238E27FC236}">
                  <a16:creationId xmlns:a16="http://schemas.microsoft.com/office/drawing/2014/main" id="{3778B40A-0758-1E9A-2FA0-28CAE8D6BCB8}"/>
                </a:ext>
              </a:extLst>
            </p:cNvPr>
            <p:cNvSpPr txBox="1"/>
            <p:nvPr/>
          </p:nvSpPr>
          <p:spPr>
            <a:xfrm>
              <a:off x="4646958" y="4854790"/>
              <a:ext cx="2756779" cy="830997"/>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Finanzierung, </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Umverteilung &amp;</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Steuerung</a:t>
              </a:r>
            </a:p>
          </p:txBody>
        </p:sp>
      </p:grpSp>
      <p:sp>
        <p:nvSpPr>
          <p:cNvPr id="62" name="Textfeld 61">
            <a:extLst>
              <a:ext uri="{FF2B5EF4-FFF2-40B4-BE49-F238E27FC236}">
                <a16:creationId xmlns:a16="http://schemas.microsoft.com/office/drawing/2014/main" id="{B4B9C5B2-23FC-22AB-2F98-DCE34CF018BC}"/>
              </a:ext>
            </a:extLst>
          </p:cNvPr>
          <p:cNvSpPr txBox="1"/>
          <p:nvPr/>
        </p:nvSpPr>
        <p:spPr>
          <a:xfrm>
            <a:off x="2933297" y="3251461"/>
            <a:ext cx="1124019" cy="369332"/>
          </a:xfrm>
          <a:prstGeom prst="rect">
            <a:avLst/>
          </a:prstGeom>
          <a:noFill/>
        </p:spPr>
        <p:txBody>
          <a:bodyPr wrap="square">
            <a:spAutoFit/>
          </a:bodyPr>
          <a:lstStyle/>
          <a:p>
            <a:pPr algn="ct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Steuern</a:t>
            </a:r>
            <a:endParaRPr lang="de-AT"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3" name="Textfeld 62">
            <a:extLst>
              <a:ext uri="{FF2B5EF4-FFF2-40B4-BE49-F238E27FC236}">
                <a16:creationId xmlns:a16="http://schemas.microsoft.com/office/drawing/2014/main" id="{737CB1BD-3D65-248C-30D0-4989C71702E8}"/>
              </a:ext>
            </a:extLst>
          </p:cNvPr>
          <p:cNvSpPr txBox="1"/>
          <p:nvPr/>
        </p:nvSpPr>
        <p:spPr>
          <a:xfrm>
            <a:off x="6701299" y="2864256"/>
            <a:ext cx="2740961" cy="1200329"/>
          </a:xfrm>
          <a:prstGeom prst="rect">
            <a:avLst/>
          </a:prstGeom>
          <a:noFill/>
        </p:spPr>
        <p:txBody>
          <a:bodyPr wrap="square">
            <a:spAutoFit/>
          </a:bodyPr>
          <a:lstStyle/>
          <a:p>
            <a:pPr algn="ct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Sozialleistungen, Infrastruktur, </a:t>
            </a:r>
          </a:p>
          <a:p>
            <a:pPr algn="ct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Sicherheit, </a:t>
            </a:r>
          </a:p>
          <a:p>
            <a:pPr algn="ct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Umwelt, … </a:t>
            </a:r>
          </a:p>
        </p:txBody>
      </p:sp>
      <p:pic>
        <p:nvPicPr>
          <p:cNvPr id="64" name="Grafik 63" descr="Straße Silhouette">
            <a:extLst>
              <a:ext uri="{FF2B5EF4-FFF2-40B4-BE49-F238E27FC236}">
                <a16:creationId xmlns:a16="http://schemas.microsoft.com/office/drawing/2014/main" id="{D2E019EB-00ED-67A4-323F-7F8FF2B5DA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4363" y="4156396"/>
            <a:ext cx="428400" cy="428400"/>
          </a:xfrm>
          <a:prstGeom prst="rect">
            <a:avLst/>
          </a:prstGeom>
        </p:spPr>
      </p:pic>
      <p:pic>
        <p:nvPicPr>
          <p:cNvPr id="65" name="Grafik 64" descr="Familie mit Junge Silhouette">
            <a:extLst>
              <a:ext uri="{FF2B5EF4-FFF2-40B4-BE49-F238E27FC236}">
                <a16:creationId xmlns:a16="http://schemas.microsoft.com/office/drawing/2014/main" id="{C76CCCC2-9D7B-BE77-1AB1-A034DC34D3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7078" y="2262598"/>
            <a:ext cx="428400" cy="428400"/>
          </a:xfrm>
          <a:prstGeom prst="rect">
            <a:avLst/>
          </a:prstGeom>
        </p:spPr>
      </p:pic>
      <p:pic>
        <p:nvPicPr>
          <p:cNvPr id="66" name="Grafik 65" descr="Geöffnetes Buch Silhouette">
            <a:extLst>
              <a:ext uri="{FF2B5EF4-FFF2-40B4-BE49-F238E27FC236}">
                <a16:creationId xmlns:a16="http://schemas.microsoft.com/office/drawing/2014/main" id="{94909569-6714-2053-D16B-A6AF780B03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59268" y="1980482"/>
            <a:ext cx="428400" cy="428400"/>
          </a:xfrm>
          <a:prstGeom prst="rect">
            <a:avLst/>
          </a:prstGeom>
        </p:spPr>
      </p:pic>
      <p:pic>
        <p:nvPicPr>
          <p:cNvPr id="67" name="Grafik 66" descr="Geld Silhouette">
            <a:extLst>
              <a:ext uri="{FF2B5EF4-FFF2-40B4-BE49-F238E27FC236}">
                <a16:creationId xmlns:a16="http://schemas.microsoft.com/office/drawing/2014/main" id="{A77E1578-B40D-5073-C707-56878D7045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01547" y="3629205"/>
            <a:ext cx="429469" cy="429469"/>
          </a:xfrm>
          <a:prstGeom prst="rect">
            <a:avLst/>
          </a:prstGeom>
        </p:spPr>
      </p:pic>
      <p:pic>
        <p:nvPicPr>
          <p:cNvPr id="68" name="Grafik 67" descr="Münzen Silhouette">
            <a:extLst>
              <a:ext uri="{FF2B5EF4-FFF2-40B4-BE49-F238E27FC236}">
                <a16:creationId xmlns:a16="http://schemas.microsoft.com/office/drawing/2014/main" id="{10312961-15B5-5B57-F4E9-9D557702BD4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04708" y="2844358"/>
            <a:ext cx="429469" cy="429469"/>
          </a:xfrm>
          <a:prstGeom prst="rect">
            <a:avLst/>
          </a:prstGeom>
        </p:spPr>
      </p:pic>
      <p:pic>
        <p:nvPicPr>
          <p:cNvPr id="69" name="Grafik 68" descr="Strommast Silhouette">
            <a:extLst>
              <a:ext uri="{FF2B5EF4-FFF2-40B4-BE49-F238E27FC236}">
                <a16:creationId xmlns:a16="http://schemas.microsoft.com/office/drawing/2014/main" id="{6695A5D4-3A79-0906-FD40-89507D9AE7A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10915" y="4184191"/>
            <a:ext cx="428400" cy="428400"/>
          </a:xfrm>
          <a:prstGeom prst="rect">
            <a:avLst/>
          </a:prstGeom>
        </p:spPr>
      </p:pic>
      <p:cxnSp>
        <p:nvCxnSpPr>
          <p:cNvPr id="98" name="Gerade Verbindung mit Pfeil 97">
            <a:extLst>
              <a:ext uri="{FF2B5EF4-FFF2-40B4-BE49-F238E27FC236}">
                <a16:creationId xmlns:a16="http://schemas.microsoft.com/office/drawing/2014/main" id="{5E97AFAA-5446-A282-0AE6-C9EDEBDA9C7A}"/>
              </a:ext>
            </a:extLst>
          </p:cNvPr>
          <p:cNvCxnSpPr>
            <a:cxnSpLocks/>
          </p:cNvCxnSpPr>
          <p:nvPr/>
        </p:nvCxnSpPr>
        <p:spPr>
          <a:xfrm>
            <a:off x="3206587" y="2724350"/>
            <a:ext cx="1137242" cy="383819"/>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99" name="Gerade Verbindung mit Pfeil 98">
            <a:extLst>
              <a:ext uri="{FF2B5EF4-FFF2-40B4-BE49-F238E27FC236}">
                <a16:creationId xmlns:a16="http://schemas.microsoft.com/office/drawing/2014/main" id="{39D846CD-FC43-B81E-66B6-AC9E6BFD28C2}"/>
              </a:ext>
            </a:extLst>
          </p:cNvPr>
          <p:cNvCxnSpPr>
            <a:cxnSpLocks/>
          </p:cNvCxnSpPr>
          <p:nvPr/>
        </p:nvCxnSpPr>
        <p:spPr>
          <a:xfrm flipV="1">
            <a:off x="3206587" y="3783452"/>
            <a:ext cx="1137242" cy="383819"/>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Gerade Verbindung mit Pfeil 99">
            <a:extLst>
              <a:ext uri="{FF2B5EF4-FFF2-40B4-BE49-F238E27FC236}">
                <a16:creationId xmlns:a16="http://schemas.microsoft.com/office/drawing/2014/main" id="{F95A3297-FE12-EC97-2F5A-CE3CFB45450B}"/>
              </a:ext>
            </a:extLst>
          </p:cNvPr>
          <p:cNvCxnSpPr>
            <a:cxnSpLocks/>
          </p:cNvCxnSpPr>
          <p:nvPr/>
        </p:nvCxnSpPr>
        <p:spPr>
          <a:xfrm>
            <a:off x="9111017" y="3448869"/>
            <a:ext cx="288023" cy="0"/>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01" name="Gerade Verbindung mit Pfeil 100">
            <a:extLst>
              <a:ext uri="{FF2B5EF4-FFF2-40B4-BE49-F238E27FC236}">
                <a16:creationId xmlns:a16="http://schemas.microsoft.com/office/drawing/2014/main" id="{BC30FEB3-4F33-0AA3-DA92-1DE9D1E15E4E}"/>
              </a:ext>
            </a:extLst>
          </p:cNvPr>
          <p:cNvCxnSpPr>
            <a:cxnSpLocks/>
          </p:cNvCxnSpPr>
          <p:nvPr/>
        </p:nvCxnSpPr>
        <p:spPr>
          <a:xfrm>
            <a:off x="8257386" y="2724350"/>
            <a:ext cx="1137242" cy="383819"/>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47" name="Rechteck: abgerundete Ecken 48">
            <a:extLst>
              <a:ext uri="{FF2B5EF4-FFF2-40B4-BE49-F238E27FC236}">
                <a16:creationId xmlns:a16="http://schemas.microsoft.com/office/drawing/2014/main" id="{5009B295-98D3-F242-1ABB-11EF5646882D}"/>
              </a:ext>
            </a:extLst>
          </p:cNvPr>
          <p:cNvSpPr/>
          <p:nvPr/>
        </p:nvSpPr>
        <p:spPr>
          <a:xfrm>
            <a:off x="9571224" y="1413655"/>
            <a:ext cx="1982372" cy="1983600"/>
          </a:xfrm>
          <a:prstGeom prst="roundRect">
            <a:avLst/>
          </a:prstGeom>
          <a:solidFill>
            <a:schemeClr val="accent1">
              <a:lumMod val="75000"/>
              <a:alpha val="25725"/>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AT">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02" name="Gerade Verbindung mit Pfeil 101">
            <a:extLst>
              <a:ext uri="{FF2B5EF4-FFF2-40B4-BE49-F238E27FC236}">
                <a16:creationId xmlns:a16="http://schemas.microsoft.com/office/drawing/2014/main" id="{3B31024B-79E1-570B-AFDC-AC6A27FDA5AC}"/>
              </a:ext>
            </a:extLst>
          </p:cNvPr>
          <p:cNvCxnSpPr>
            <a:cxnSpLocks/>
          </p:cNvCxnSpPr>
          <p:nvPr/>
        </p:nvCxnSpPr>
        <p:spPr>
          <a:xfrm flipV="1">
            <a:off x="8257386" y="3783452"/>
            <a:ext cx="1137242" cy="383819"/>
          </a:xfrm>
          <a:prstGeom prst="straightConnector1">
            <a:avLst/>
          </a:pr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nvGrpSpPr>
          <p:cNvPr id="124" name="Gruppieren 123">
            <a:extLst>
              <a:ext uri="{FF2B5EF4-FFF2-40B4-BE49-F238E27FC236}">
                <a16:creationId xmlns:a16="http://schemas.microsoft.com/office/drawing/2014/main" id="{0EE7E095-6789-3C72-6687-26E9B4F452E4}"/>
              </a:ext>
            </a:extLst>
          </p:cNvPr>
          <p:cNvGrpSpPr/>
          <p:nvPr/>
        </p:nvGrpSpPr>
        <p:grpSpPr>
          <a:xfrm>
            <a:off x="937208" y="1867432"/>
            <a:ext cx="1355884" cy="1223233"/>
            <a:chOff x="937208" y="1867432"/>
            <a:chExt cx="1355884" cy="1223233"/>
          </a:xfrm>
        </p:grpSpPr>
        <p:pic>
          <p:nvPicPr>
            <p:cNvPr id="103" name="Grafik 102" descr="Haus Silhouette">
              <a:extLst>
                <a:ext uri="{FF2B5EF4-FFF2-40B4-BE49-F238E27FC236}">
                  <a16:creationId xmlns:a16="http://schemas.microsoft.com/office/drawing/2014/main" id="{8C9FE22A-E4ED-EBA0-6095-4ED4098F9DE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6465" y="1867432"/>
              <a:ext cx="480400" cy="480400"/>
            </a:xfrm>
            <a:prstGeom prst="rect">
              <a:avLst/>
            </a:prstGeom>
          </p:spPr>
        </p:pic>
        <p:pic>
          <p:nvPicPr>
            <p:cNvPr id="104" name="Grafik 103" descr="Haus Silhouette">
              <a:extLst>
                <a:ext uri="{FF2B5EF4-FFF2-40B4-BE49-F238E27FC236}">
                  <a16:creationId xmlns:a16="http://schemas.microsoft.com/office/drawing/2014/main" id="{47ECB18F-E456-31BF-71F8-8602F761053C}"/>
                </a:ext>
              </a:extLst>
            </p:cNvPr>
            <p:cNvPicPr>
              <a:picLocks noChangeAspect="1"/>
            </p:cNvPicPr>
            <p:nvPr/>
          </p:nvPicPr>
          <p:blipFill>
            <a:blip r:embed="rId17">
              <a:extLst>
                <a:ext uri="{96DAC541-7B7A-43D3-8B79-37D633B846F1}">
                  <asvg:svgBlip xmlns:asvg="http://schemas.microsoft.com/office/drawing/2016/SVG/main" r:embed="rId19"/>
                </a:ext>
              </a:extLst>
            </a:blip>
            <a:stretch>
              <a:fillRect/>
            </a:stretch>
          </p:blipFill>
          <p:spPr>
            <a:xfrm>
              <a:off x="1585427" y="1970352"/>
              <a:ext cx="514364" cy="514364"/>
            </a:xfrm>
            <a:prstGeom prst="rect">
              <a:avLst/>
            </a:prstGeom>
          </p:spPr>
        </p:pic>
        <p:pic>
          <p:nvPicPr>
            <p:cNvPr id="105" name="Grafik 104" descr="Haus Silhouette">
              <a:extLst>
                <a:ext uri="{FF2B5EF4-FFF2-40B4-BE49-F238E27FC236}">
                  <a16:creationId xmlns:a16="http://schemas.microsoft.com/office/drawing/2014/main" id="{63ED9D23-201C-4401-7656-F852DB330413}"/>
                </a:ext>
              </a:extLst>
            </p:cNvPr>
            <p:cNvPicPr>
              <a:picLocks noChangeAspect="1"/>
            </p:cNvPicPr>
            <p:nvPr/>
          </p:nvPicPr>
          <p:blipFill>
            <a:blip r:embed="rId17">
              <a:extLst>
                <a:ext uri="{96DAC541-7B7A-43D3-8B79-37D633B846F1}">
                  <asvg:svgBlip xmlns:asvg="http://schemas.microsoft.com/office/drawing/2016/SVG/main" r:embed="rId20"/>
                </a:ext>
              </a:extLst>
            </a:blip>
            <a:stretch>
              <a:fillRect/>
            </a:stretch>
          </p:blipFill>
          <p:spPr>
            <a:xfrm>
              <a:off x="1443952" y="2484716"/>
              <a:ext cx="528268" cy="528268"/>
            </a:xfrm>
            <a:prstGeom prst="rect">
              <a:avLst/>
            </a:prstGeom>
          </p:spPr>
        </p:pic>
        <p:grpSp>
          <p:nvGrpSpPr>
            <p:cNvPr id="106" name="Gruppieren 105">
              <a:extLst>
                <a:ext uri="{FF2B5EF4-FFF2-40B4-BE49-F238E27FC236}">
                  <a16:creationId xmlns:a16="http://schemas.microsoft.com/office/drawing/2014/main" id="{8F59C579-73A5-6743-1F6D-850FC942E340}"/>
                </a:ext>
              </a:extLst>
            </p:cNvPr>
            <p:cNvGrpSpPr/>
            <p:nvPr/>
          </p:nvGrpSpPr>
          <p:grpSpPr>
            <a:xfrm>
              <a:off x="2021240" y="2612110"/>
              <a:ext cx="151496" cy="474738"/>
              <a:chOff x="2047334" y="3429000"/>
              <a:chExt cx="144000" cy="452864"/>
            </a:xfrm>
            <a:solidFill>
              <a:schemeClr val="bg1"/>
            </a:solidFill>
          </p:grpSpPr>
          <p:sp>
            <p:nvSpPr>
              <p:cNvPr id="107" name="Ellipse 29">
                <a:extLst>
                  <a:ext uri="{FF2B5EF4-FFF2-40B4-BE49-F238E27FC236}">
                    <a16:creationId xmlns:a16="http://schemas.microsoft.com/office/drawing/2014/main" id="{48329B4B-1A6C-DCB0-5B86-E4D113842843}"/>
                  </a:ext>
                </a:extLst>
              </p:cNvPr>
              <p:cNvSpPr/>
              <p:nvPr/>
            </p:nvSpPr>
            <p:spPr>
              <a:xfrm>
                <a:off x="2083334" y="3429000"/>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08" name="Bogen 107">
                <a:extLst>
                  <a:ext uri="{FF2B5EF4-FFF2-40B4-BE49-F238E27FC236}">
                    <a16:creationId xmlns:a16="http://schemas.microsoft.com/office/drawing/2014/main" id="{AF7F76EE-E4B8-D01A-D585-1D139D6FB8F4}"/>
                  </a:ext>
                </a:extLst>
              </p:cNvPr>
              <p:cNvSpPr/>
              <p:nvPr/>
            </p:nvSpPr>
            <p:spPr>
              <a:xfrm>
                <a:off x="2047334" y="3521864"/>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09" name="Gruppieren 108">
              <a:extLst>
                <a:ext uri="{FF2B5EF4-FFF2-40B4-BE49-F238E27FC236}">
                  <a16:creationId xmlns:a16="http://schemas.microsoft.com/office/drawing/2014/main" id="{1C7E70DB-0C38-F57F-1298-77673C3F4017}"/>
                </a:ext>
              </a:extLst>
            </p:cNvPr>
            <p:cNvGrpSpPr/>
            <p:nvPr/>
          </p:nvGrpSpPr>
          <p:grpSpPr>
            <a:xfrm>
              <a:off x="2141596" y="2374974"/>
              <a:ext cx="151496" cy="474738"/>
              <a:chOff x="2217844" y="3340706"/>
              <a:chExt cx="144000" cy="452864"/>
            </a:xfrm>
            <a:solidFill>
              <a:schemeClr val="bg1"/>
            </a:solidFill>
          </p:grpSpPr>
          <p:sp>
            <p:nvSpPr>
              <p:cNvPr id="110" name="Ellipse 31">
                <a:extLst>
                  <a:ext uri="{FF2B5EF4-FFF2-40B4-BE49-F238E27FC236}">
                    <a16:creationId xmlns:a16="http://schemas.microsoft.com/office/drawing/2014/main" id="{57F6A505-6EF8-1A7D-6C6C-532208161646}"/>
                  </a:ext>
                </a:extLst>
              </p:cNvPr>
              <p:cNvSpPr/>
              <p:nvPr/>
            </p:nvSpPr>
            <p:spPr>
              <a:xfrm>
                <a:off x="2253844" y="3340706"/>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11" name="Bogen 110">
                <a:extLst>
                  <a:ext uri="{FF2B5EF4-FFF2-40B4-BE49-F238E27FC236}">
                    <a16:creationId xmlns:a16="http://schemas.microsoft.com/office/drawing/2014/main" id="{DB262D48-C4FA-5890-1AE7-EC2EEED0EB7D}"/>
                  </a:ext>
                </a:extLst>
              </p:cNvPr>
              <p:cNvSpPr/>
              <p:nvPr/>
            </p:nvSpPr>
            <p:spPr>
              <a:xfrm>
                <a:off x="2217844" y="3433570"/>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12" name="Gruppieren 111">
              <a:extLst>
                <a:ext uri="{FF2B5EF4-FFF2-40B4-BE49-F238E27FC236}">
                  <a16:creationId xmlns:a16="http://schemas.microsoft.com/office/drawing/2014/main" id="{7443E460-B446-E0C1-B786-4B616743EA3D}"/>
                </a:ext>
              </a:extLst>
            </p:cNvPr>
            <p:cNvGrpSpPr/>
            <p:nvPr/>
          </p:nvGrpSpPr>
          <p:grpSpPr>
            <a:xfrm>
              <a:off x="937208" y="2615927"/>
              <a:ext cx="151496" cy="474738"/>
              <a:chOff x="2380555" y="3521864"/>
              <a:chExt cx="144000" cy="452864"/>
            </a:xfrm>
            <a:solidFill>
              <a:schemeClr val="bg1"/>
            </a:solidFill>
          </p:grpSpPr>
          <p:sp>
            <p:nvSpPr>
              <p:cNvPr id="113" name="Ellipse 33">
                <a:extLst>
                  <a:ext uri="{FF2B5EF4-FFF2-40B4-BE49-F238E27FC236}">
                    <a16:creationId xmlns:a16="http://schemas.microsoft.com/office/drawing/2014/main" id="{34A84A1B-BB40-BF0F-6035-CF560E655020}"/>
                  </a:ext>
                </a:extLst>
              </p:cNvPr>
              <p:cNvSpPr/>
              <p:nvPr/>
            </p:nvSpPr>
            <p:spPr>
              <a:xfrm>
                <a:off x="2416555" y="3521864"/>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14" name="Bogen 113">
                <a:extLst>
                  <a:ext uri="{FF2B5EF4-FFF2-40B4-BE49-F238E27FC236}">
                    <a16:creationId xmlns:a16="http://schemas.microsoft.com/office/drawing/2014/main" id="{6D613EF2-9CEE-EB44-96B5-8D8A88F1998D}"/>
                  </a:ext>
                </a:extLst>
              </p:cNvPr>
              <p:cNvSpPr/>
              <p:nvPr/>
            </p:nvSpPr>
            <p:spPr>
              <a:xfrm>
                <a:off x="2380555" y="3614728"/>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15" name="Gruppieren 114">
              <a:extLst>
                <a:ext uri="{FF2B5EF4-FFF2-40B4-BE49-F238E27FC236}">
                  <a16:creationId xmlns:a16="http://schemas.microsoft.com/office/drawing/2014/main" id="{D4D62C4F-ACC8-2698-9356-61002A976D5A}"/>
                </a:ext>
              </a:extLst>
            </p:cNvPr>
            <p:cNvGrpSpPr/>
            <p:nvPr/>
          </p:nvGrpSpPr>
          <p:grpSpPr>
            <a:xfrm>
              <a:off x="1250932" y="2579927"/>
              <a:ext cx="151496" cy="474738"/>
              <a:chOff x="2380555" y="3521864"/>
              <a:chExt cx="144000" cy="452864"/>
            </a:xfrm>
            <a:solidFill>
              <a:schemeClr val="bg1"/>
            </a:solidFill>
          </p:grpSpPr>
          <p:sp>
            <p:nvSpPr>
              <p:cNvPr id="116" name="Ellipse 39">
                <a:extLst>
                  <a:ext uri="{FF2B5EF4-FFF2-40B4-BE49-F238E27FC236}">
                    <a16:creationId xmlns:a16="http://schemas.microsoft.com/office/drawing/2014/main" id="{7C4906FC-DD06-70EA-0CC8-911AEBF502D5}"/>
                  </a:ext>
                </a:extLst>
              </p:cNvPr>
              <p:cNvSpPr/>
              <p:nvPr/>
            </p:nvSpPr>
            <p:spPr>
              <a:xfrm>
                <a:off x="2416555" y="3521864"/>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17" name="Bogen 116">
                <a:extLst>
                  <a:ext uri="{FF2B5EF4-FFF2-40B4-BE49-F238E27FC236}">
                    <a16:creationId xmlns:a16="http://schemas.microsoft.com/office/drawing/2014/main" id="{BF06F8BE-5FA6-FD2A-81A8-368257E5D21D}"/>
                  </a:ext>
                </a:extLst>
              </p:cNvPr>
              <p:cNvSpPr/>
              <p:nvPr/>
            </p:nvSpPr>
            <p:spPr>
              <a:xfrm>
                <a:off x="2380555" y="3614728"/>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18" name="Gruppieren 117">
              <a:extLst>
                <a:ext uri="{FF2B5EF4-FFF2-40B4-BE49-F238E27FC236}">
                  <a16:creationId xmlns:a16="http://schemas.microsoft.com/office/drawing/2014/main" id="{5D89759F-C371-8D1C-6B17-82AD2A23D074}"/>
                </a:ext>
              </a:extLst>
            </p:cNvPr>
            <p:cNvGrpSpPr/>
            <p:nvPr/>
          </p:nvGrpSpPr>
          <p:grpSpPr>
            <a:xfrm>
              <a:off x="1096131" y="2672582"/>
              <a:ext cx="94685" cy="306576"/>
              <a:chOff x="2012260" y="3676602"/>
              <a:chExt cx="90000" cy="292450"/>
            </a:xfrm>
            <a:solidFill>
              <a:schemeClr val="bg1"/>
            </a:solidFill>
          </p:grpSpPr>
          <p:sp>
            <p:nvSpPr>
              <p:cNvPr id="119" name="Ellipse 41">
                <a:extLst>
                  <a:ext uri="{FF2B5EF4-FFF2-40B4-BE49-F238E27FC236}">
                    <a16:creationId xmlns:a16="http://schemas.microsoft.com/office/drawing/2014/main" id="{B7964922-1128-EC09-6F9D-BBFF3D89F452}"/>
                  </a:ext>
                </a:extLst>
              </p:cNvPr>
              <p:cNvSpPr/>
              <p:nvPr/>
            </p:nvSpPr>
            <p:spPr>
              <a:xfrm>
                <a:off x="2030260" y="3676602"/>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20" name="Bogen 119">
                <a:extLst>
                  <a:ext uri="{FF2B5EF4-FFF2-40B4-BE49-F238E27FC236}">
                    <a16:creationId xmlns:a16="http://schemas.microsoft.com/office/drawing/2014/main" id="{A1D25F01-C2BA-026F-6DE1-C84E7F77DEEA}"/>
                  </a:ext>
                </a:extLst>
              </p:cNvPr>
              <p:cNvSpPr/>
              <p:nvPr/>
            </p:nvSpPr>
            <p:spPr>
              <a:xfrm>
                <a:off x="2012260" y="3742296"/>
                <a:ext cx="90000" cy="226756"/>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21" name="Gruppieren 120">
              <a:extLst>
                <a:ext uri="{FF2B5EF4-FFF2-40B4-BE49-F238E27FC236}">
                  <a16:creationId xmlns:a16="http://schemas.microsoft.com/office/drawing/2014/main" id="{1764FADB-47AB-36FE-9F89-60837E8603D5}"/>
                </a:ext>
              </a:extLst>
            </p:cNvPr>
            <p:cNvGrpSpPr/>
            <p:nvPr/>
          </p:nvGrpSpPr>
          <p:grpSpPr>
            <a:xfrm>
              <a:off x="1179421" y="2753113"/>
              <a:ext cx="94685" cy="306576"/>
              <a:chOff x="2012260" y="3676602"/>
              <a:chExt cx="90000" cy="292450"/>
            </a:xfrm>
            <a:solidFill>
              <a:schemeClr val="bg1"/>
            </a:solidFill>
          </p:grpSpPr>
          <p:sp>
            <p:nvSpPr>
              <p:cNvPr id="122" name="Ellipse 45">
                <a:extLst>
                  <a:ext uri="{FF2B5EF4-FFF2-40B4-BE49-F238E27FC236}">
                    <a16:creationId xmlns:a16="http://schemas.microsoft.com/office/drawing/2014/main" id="{DC283B51-42C3-1D11-52FE-00BDB479D3A6}"/>
                  </a:ext>
                </a:extLst>
              </p:cNvPr>
              <p:cNvSpPr/>
              <p:nvPr/>
            </p:nvSpPr>
            <p:spPr>
              <a:xfrm>
                <a:off x="2030260" y="3676602"/>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23" name="Bogen 122">
                <a:extLst>
                  <a:ext uri="{FF2B5EF4-FFF2-40B4-BE49-F238E27FC236}">
                    <a16:creationId xmlns:a16="http://schemas.microsoft.com/office/drawing/2014/main" id="{43773C6C-A478-1F34-C9C8-7EBE47D858EE}"/>
                  </a:ext>
                </a:extLst>
              </p:cNvPr>
              <p:cNvSpPr/>
              <p:nvPr/>
            </p:nvSpPr>
            <p:spPr>
              <a:xfrm>
                <a:off x="2012260" y="3742296"/>
                <a:ext cx="90000" cy="226756"/>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grpSp>
        <p:nvGrpSpPr>
          <p:cNvPr id="125" name="Gruppieren 124">
            <a:extLst>
              <a:ext uri="{FF2B5EF4-FFF2-40B4-BE49-F238E27FC236}">
                <a16:creationId xmlns:a16="http://schemas.microsoft.com/office/drawing/2014/main" id="{74C77574-C62D-C6CD-C512-7E822A746DEC}"/>
              </a:ext>
            </a:extLst>
          </p:cNvPr>
          <p:cNvGrpSpPr/>
          <p:nvPr/>
        </p:nvGrpSpPr>
        <p:grpSpPr>
          <a:xfrm>
            <a:off x="9895195" y="1864878"/>
            <a:ext cx="1355884" cy="1223233"/>
            <a:chOff x="937208" y="1867432"/>
            <a:chExt cx="1355884" cy="1223233"/>
          </a:xfrm>
        </p:grpSpPr>
        <p:pic>
          <p:nvPicPr>
            <p:cNvPr id="126" name="Grafik 125" descr="Haus Silhouette">
              <a:extLst>
                <a:ext uri="{FF2B5EF4-FFF2-40B4-BE49-F238E27FC236}">
                  <a16:creationId xmlns:a16="http://schemas.microsoft.com/office/drawing/2014/main" id="{B3A7F6B4-485A-05D6-C7F4-C5C26E5D011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6465" y="1867432"/>
              <a:ext cx="480400" cy="480400"/>
            </a:xfrm>
            <a:prstGeom prst="rect">
              <a:avLst/>
            </a:prstGeom>
          </p:spPr>
        </p:pic>
        <p:pic>
          <p:nvPicPr>
            <p:cNvPr id="127" name="Grafik 126" descr="Haus Silhouette">
              <a:extLst>
                <a:ext uri="{FF2B5EF4-FFF2-40B4-BE49-F238E27FC236}">
                  <a16:creationId xmlns:a16="http://schemas.microsoft.com/office/drawing/2014/main" id="{CC09A9F4-F701-C706-8FBF-2002EB7CE69D}"/>
                </a:ext>
              </a:extLst>
            </p:cNvPr>
            <p:cNvPicPr>
              <a:picLocks noChangeAspect="1"/>
            </p:cNvPicPr>
            <p:nvPr/>
          </p:nvPicPr>
          <p:blipFill>
            <a:blip r:embed="rId17">
              <a:extLst>
                <a:ext uri="{96DAC541-7B7A-43D3-8B79-37D633B846F1}">
                  <asvg:svgBlip xmlns:asvg="http://schemas.microsoft.com/office/drawing/2016/SVG/main" r:embed="rId19"/>
                </a:ext>
              </a:extLst>
            </a:blip>
            <a:stretch>
              <a:fillRect/>
            </a:stretch>
          </p:blipFill>
          <p:spPr>
            <a:xfrm>
              <a:off x="1585427" y="1970352"/>
              <a:ext cx="514364" cy="514364"/>
            </a:xfrm>
            <a:prstGeom prst="rect">
              <a:avLst/>
            </a:prstGeom>
          </p:spPr>
        </p:pic>
        <p:pic>
          <p:nvPicPr>
            <p:cNvPr id="128" name="Grafik 127" descr="Haus Silhouette">
              <a:extLst>
                <a:ext uri="{FF2B5EF4-FFF2-40B4-BE49-F238E27FC236}">
                  <a16:creationId xmlns:a16="http://schemas.microsoft.com/office/drawing/2014/main" id="{D02D3CFC-1035-157B-F89E-50EE9B2814EE}"/>
                </a:ext>
              </a:extLst>
            </p:cNvPr>
            <p:cNvPicPr>
              <a:picLocks noChangeAspect="1"/>
            </p:cNvPicPr>
            <p:nvPr/>
          </p:nvPicPr>
          <p:blipFill>
            <a:blip r:embed="rId17">
              <a:extLst>
                <a:ext uri="{96DAC541-7B7A-43D3-8B79-37D633B846F1}">
                  <asvg:svgBlip xmlns:asvg="http://schemas.microsoft.com/office/drawing/2016/SVG/main" r:embed="rId20"/>
                </a:ext>
              </a:extLst>
            </a:blip>
            <a:stretch>
              <a:fillRect/>
            </a:stretch>
          </p:blipFill>
          <p:spPr>
            <a:xfrm>
              <a:off x="1443952" y="2484716"/>
              <a:ext cx="528268" cy="528268"/>
            </a:xfrm>
            <a:prstGeom prst="rect">
              <a:avLst/>
            </a:prstGeom>
          </p:spPr>
        </p:pic>
        <p:grpSp>
          <p:nvGrpSpPr>
            <p:cNvPr id="129" name="Gruppieren 128">
              <a:extLst>
                <a:ext uri="{FF2B5EF4-FFF2-40B4-BE49-F238E27FC236}">
                  <a16:creationId xmlns:a16="http://schemas.microsoft.com/office/drawing/2014/main" id="{4E5B8D91-4C85-E8F6-6BE7-CF0BDC3828A2}"/>
                </a:ext>
              </a:extLst>
            </p:cNvPr>
            <p:cNvGrpSpPr/>
            <p:nvPr/>
          </p:nvGrpSpPr>
          <p:grpSpPr>
            <a:xfrm>
              <a:off x="2021240" y="2612110"/>
              <a:ext cx="151496" cy="474738"/>
              <a:chOff x="2047334" y="3429000"/>
              <a:chExt cx="144000" cy="452864"/>
            </a:xfrm>
            <a:solidFill>
              <a:schemeClr val="bg1"/>
            </a:solidFill>
          </p:grpSpPr>
          <p:sp>
            <p:nvSpPr>
              <p:cNvPr id="145" name="Ellipse 29">
                <a:extLst>
                  <a:ext uri="{FF2B5EF4-FFF2-40B4-BE49-F238E27FC236}">
                    <a16:creationId xmlns:a16="http://schemas.microsoft.com/office/drawing/2014/main" id="{D2EEEB54-7244-75F3-9797-7D2F8E1DFD02}"/>
                  </a:ext>
                </a:extLst>
              </p:cNvPr>
              <p:cNvSpPr/>
              <p:nvPr/>
            </p:nvSpPr>
            <p:spPr>
              <a:xfrm>
                <a:off x="2083334" y="3429000"/>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46" name="Bogen 145">
                <a:extLst>
                  <a:ext uri="{FF2B5EF4-FFF2-40B4-BE49-F238E27FC236}">
                    <a16:creationId xmlns:a16="http://schemas.microsoft.com/office/drawing/2014/main" id="{6A2F0B97-EB7F-C33A-B64E-A0F3B456D948}"/>
                  </a:ext>
                </a:extLst>
              </p:cNvPr>
              <p:cNvSpPr/>
              <p:nvPr/>
            </p:nvSpPr>
            <p:spPr>
              <a:xfrm>
                <a:off x="2047334" y="3521864"/>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30" name="Gruppieren 129">
              <a:extLst>
                <a:ext uri="{FF2B5EF4-FFF2-40B4-BE49-F238E27FC236}">
                  <a16:creationId xmlns:a16="http://schemas.microsoft.com/office/drawing/2014/main" id="{2E5B6D04-12EA-FF3A-F719-A134BE870CEA}"/>
                </a:ext>
              </a:extLst>
            </p:cNvPr>
            <p:cNvGrpSpPr/>
            <p:nvPr/>
          </p:nvGrpSpPr>
          <p:grpSpPr>
            <a:xfrm>
              <a:off x="2141596" y="2374974"/>
              <a:ext cx="151496" cy="474738"/>
              <a:chOff x="2217844" y="3340706"/>
              <a:chExt cx="144000" cy="452864"/>
            </a:xfrm>
            <a:solidFill>
              <a:schemeClr val="bg1"/>
            </a:solidFill>
          </p:grpSpPr>
          <p:sp>
            <p:nvSpPr>
              <p:cNvPr id="143" name="Ellipse 31">
                <a:extLst>
                  <a:ext uri="{FF2B5EF4-FFF2-40B4-BE49-F238E27FC236}">
                    <a16:creationId xmlns:a16="http://schemas.microsoft.com/office/drawing/2014/main" id="{A58C1080-2BC4-F984-2D0A-95E32B9F0CB6}"/>
                  </a:ext>
                </a:extLst>
              </p:cNvPr>
              <p:cNvSpPr/>
              <p:nvPr/>
            </p:nvSpPr>
            <p:spPr>
              <a:xfrm>
                <a:off x="2253844" y="3340706"/>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44" name="Bogen 143">
                <a:extLst>
                  <a:ext uri="{FF2B5EF4-FFF2-40B4-BE49-F238E27FC236}">
                    <a16:creationId xmlns:a16="http://schemas.microsoft.com/office/drawing/2014/main" id="{43CFC388-E0CD-64D8-E5CB-C3F99A6AA335}"/>
                  </a:ext>
                </a:extLst>
              </p:cNvPr>
              <p:cNvSpPr/>
              <p:nvPr/>
            </p:nvSpPr>
            <p:spPr>
              <a:xfrm>
                <a:off x="2217844" y="3433570"/>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31" name="Gruppieren 130">
              <a:extLst>
                <a:ext uri="{FF2B5EF4-FFF2-40B4-BE49-F238E27FC236}">
                  <a16:creationId xmlns:a16="http://schemas.microsoft.com/office/drawing/2014/main" id="{58E5AFF2-01F3-88CB-E1F0-BC379D5A8A51}"/>
                </a:ext>
              </a:extLst>
            </p:cNvPr>
            <p:cNvGrpSpPr/>
            <p:nvPr/>
          </p:nvGrpSpPr>
          <p:grpSpPr>
            <a:xfrm>
              <a:off x="937208" y="2615927"/>
              <a:ext cx="151496" cy="474738"/>
              <a:chOff x="2380555" y="3521864"/>
              <a:chExt cx="144000" cy="452864"/>
            </a:xfrm>
            <a:solidFill>
              <a:schemeClr val="bg1"/>
            </a:solidFill>
          </p:grpSpPr>
          <p:sp>
            <p:nvSpPr>
              <p:cNvPr id="141" name="Ellipse 33">
                <a:extLst>
                  <a:ext uri="{FF2B5EF4-FFF2-40B4-BE49-F238E27FC236}">
                    <a16:creationId xmlns:a16="http://schemas.microsoft.com/office/drawing/2014/main" id="{CCFC94E1-3A3F-B3BB-5BAD-1F1493147B7D}"/>
                  </a:ext>
                </a:extLst>
              </p:cNvPr>
              <p:cNvSpPr/>
              <p:nvPr/>
            </p:nvSpPr>
            <p:spPr>
              <a:xfrm>
                <a:off x="2416555" y="3521864"/>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42" name="Bogen 141">
                <a:extLst>
                  <a:ext uri="{FF2B5EF4-FFF2-40B4-BE49-F238E27FC236}">
                    <a16:creationId xmlns:a16="http://schemas.microsoft.com/office/drawing/2014/main" id="{F182F9D9-5EB0-1008-8473-36F316D7EDC4}"/>
                  </a:ext>
                </a:extLst>
              </p:cNvPr>
              <p:cNvSpPr/>
              <p:nvPr/>
            </p:nvSpPr>
            <p:spPr>
              <a:xfrm>
                <a:off x="2380555" y="3614728"/>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32" name="Gruppieren 131">
              <a:extLst>
                <a:ext uri="{FF2B5EF4-FFF2-40B4-BE49-F238E27FC236}">
                  <a16:creationId xmlns:a16="http://schemas.microsoft.com/office/drawing/2014/main" id="{61785751-9F51-B9FD-1626-C7E5E8D268CB}"/>
                </a:ext>
              </a:extLst>
            </p:cNvPr>
            <p:cNvGrpSpPr/>
            <p:nvPr/>
          </p:nvGrpSpPr>
          <p:grpSpPr>
            <a:xfrm>
              <a:off x="1250932" y="2579927"/>
              <a:ext cx="151496" cy="474738"/>
              <a:chOff x="2380555" y="3521864"/>
              <a:chExt cx="144000" cy="452864"/>
            </a:xfrm>
            <a:solidFill>
              <a:schemeClr val="bg1"/>
            </a:solidFill>
          </p:grpSpPr>
          <p:sp>
            <p:nvSpPr>
              <p:cNvPr id="139" name="Ellipse 39">
                <a:extLst>
                  <a:ext uri="{FF2B5EF4-FFF2-40B4-BE49-F238E27FC236}">
                    <a16:creationId xmlns:a16="http://schemas.microsoft.com/office/drawing/2014/main" id="{E5D83FBB-F319-AC68-5096-7250E30C6F0D}"/>
                  </a:ext>
                </a:extLst>
              </p:cNvPr>
              <p:cNvSpPr/>
              <p:nvPr/>
            </p:nvSpPr>
            <p:spPr>
              <a:xfrm>
                <a:off x="2416555" y="3521864"/>
                <a:ext cx="72000" cy="72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40" name="Bogen 139">
                <a:extLst>
                  <a:ext uri="{FF2B5EF4-FFF2-40B4-BE49-F238E27FC236}">
                    <a16:creationId xmlns:a16="http://schemas.microsoft.com/office/drawing/2014/main" id="{D9101071-BD07-0432-1101-025FC24C57C7}"/>
                  </a:ext>
                </a:extLst>
              </p:cNvPr>
              <p:cNvSpPr/>
              <p:nvPr/>
            </p:nvSpPr>
            <p:spPr>
              <a:xfrm>
                <a:off x="2380555" y="3614728"/>
                <a:ext cx="144000" cy="360000"/>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33" name="Gruppieren 132">
              <a:extLst>
                <a:ext uri="{FF2B5EF4-FFF2-40B4-BE49-F238E27FC236}">
                  <a16:creationId xmlns:a16="http://schemas.microsoft.com/office/drawing/2014/main" id="{5B9A1393-D3D0-405A-49CB-B6A4C929DB10}"/>
                </a:ext>
              </a:extLst>
            </p:cNvPr>
            <p:cNvGrpSpPr/>
            <p:nvPr/>
          </p:nvGrpSpPr>
          <p:grpSpPr>
            <a:xfrm>
              <a:off x="1096131" y="2672582"/>
              <a:ext cx="94685" cy="306576"/>
              <a:chOff x="2012260" y="3676602"/>
              <a:chExt cx="90000" cy="292450"/>
            </a:xfrm>
            <a:solidFill>
              <a:schemeClr val="bg1"/>
            </a:solidFill>
          </p:grpSpPr>
          <p:sp>
            <p:nvSpPr>
              <p:cNvPr id="137" name="Ellipse 41">
                <a:extLst>
                  <a:ext uri="{FF2B5EF4-FFF2-40B4-BE49-F238E27FC236}">
                    <a16:creationId xmlns:a16="http://schemas.microsoft.com/office/drawing/2014/main" id="{774E138F-6176-D857-7102-5E60812CCAFB}"/>
                  </a:ext>
                </a:extLst>
              </p:cNvPr>
              <p:cNvSpPr/>
              <p:nvPr/>
            </p:nvSpPr>
            <p:spPr>
              <a:xfrm>
                <a:off x="2030260" y="3676602"/>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38" name="Bogen 137">
                <a:extLst>
                  <a:ext uri="{FF2B5EF4-FFF2-40B4-BE49-F238E27FC236}">
                    <a16:creationId xmlns:a16="http://schemas.microsoft.com/office/drawing/2014/main" id="{FAA9B54D-C93C-958C-502C-4F0E8B5D8C1C}"/>
                  </a:ext>
                </a:extLst>
              </p:cNvPr>
              <p:cNvSpPr/>
              <p:nvPr/>
            </p:nvSpPr>
            <p:spPr>
              <a:xfrm>
                <a:off x="2012260" y="3742296"/>
                <a:ext cx="90000" cy="226756"/>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nvGrpSpPr>
            <p:cNvPr id="134" name="Gruppieren 133">
              <a:extLst>
                <a:ext uri="{FF2B5EF4-FFF2-40B4-BE49-F238E27FC236}">
                  <a16:creationId xmlns:a16="http://schemas.microsoft.com/office/drawing/2014/main" id="{E44E9A36-3A7C-F6DD-C745-9955D84A6FB0}"/>
                </a:ext>
              </a:extLst>
            </p:cNvPr>
            <p:cNvGrpSpPr/>
            <p:nvPr/>
          </p:nvGrpSpPr>
          <p:grpSpPr>
            <a:xfrm>
              <a:off x="1179421" y="2753113"/>
              <a:ext cx="94685" cy="306576"/>
              <a:chOff x="2012260" y="3676602"/>
              <a:chExt cx="90000" cy="292450"/>
            </a:xfrm>
            <a:solidFill>
              <a:schemeClr val="bg1"/>
            </a:solidFill>
          </p:grpSpPr>
          <p:sp>
            <p:nvSpPr>
              <p:cNvPr id="135" name="Ellipse 45">
                <a:extLst>
                  <a:ext uri="{FF2B5EF4-FFF2-40B4-BE49-F238E27FC236}">
                    <a16:creationId xmlns:a16="http://schemas.microsoft.com/office/drawing/2014/main" id="{8FEAE14F-C9E4-E7A9-C121-2A45C2FD301D}"/>
                  </a:ext>
                </a:extLst>
              </p:cNvPr>
              <p:cNvSpPr/>
              <p:nvPr/>
            </p:nvSpPr>
            <p:spPr>
              <a:xfrm>
                <a:off x="2030260" y="3676602"/>
                <a:ext cx="54000" cy="54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136" name="Bogen 135">
                <a:extLst>
                  <a:ext uri="{FF2B5EF4-FFF2-40B4-BE49-F238E27FC236}">
                    <a16:creationId xmlns:a16="http://schemas.microsoft.com/office/drawing/2014/main" id="{20B1F783-5673-239F-80AA-17CC12BEC5BA}"/>
                  </a:ext>
                </a:extLst>
              </p:cNvPr>
              <p:cNvSpPr/>
              <p:nvPr/>
            </p:nvSpPr>
            <p:spPr>
              <a:xfrm>
                <a:off x="2012260" y="3742296"/>
                <a:ext cx="90000" cy="226756"/>
              </a:xfrm>
              <a:prstGeom prst="arc">
                <a:avLst>
                  <a:gd name="adj1" fmla="val 10897499"/>
                  <a:gd name="adj2" fmla="val 0"/>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grpSp>
      </p:grpSp>
      <p:sp>
        <p:nvSpPr>
          <p:cNvPr id="148" name="Textfeld 147">
            <a:extLst>
              <a:ext uri="{FF2B5EF4-FFF2-40B4-BE49-F238E27FC236}">
                <a16:creationId xmlns:a16="http://schemas.microsoft.com/office/drawing/2014/main" id="{5A9067A9-0DE0-BFE8-39F0-D56BD2865A2D}"/>
              </a:ext>
            </a:extLst>
          </p:cNvPr>
          <p:cNvSpPr txBox="1"/>
          <p:nvPr/>
        </p:nvSpPr>
        <p:spPr>
          <a:xfrm>
            <a:off x="9752354" y="1553239"/>
            <a:ext cx="1671394" cy="307777"/>
          </a:xfrm>
          <a:prstGeom prst="rect">
            <a:avLst/>
          </a:prstGeom>
          <a:noFill/>
        </p:spPr>
        <p:txBody>
          <a:bodyPr wrap="square" rtlCol="0">
            <a:spAutoFit/>
          </a:bodyPr>
          <a:lstStyle/>
          <a:p>
            <a:pPr algn="ctr"/>
            <a:r>
              <a:rPr lang="de-AT" sz="1400" b="1" dirty="0">
                <a:solidFill>
                  <a:schemeClr val="bg1"/>
                </a:solidFill>
                <a:latin typeface="Roboto" panose="02000000000000000000" pitchFamily="2" charset="0"/>
                <a:ea typeface="Roboto" panose="02000000000000000000" pitchFamily="2" charset="0"/>
                <a:cs typeface="Roboto" panose="02000000000000000000" pitchFamily="2" charset="0"/>
              </a:rPr>
              <a:t>Private Haushalte </a:t>
            </a:r>
          </a:p>
        </p:txBody>
      </p:sp>
      <p:sp>
        <p:nvSpPr>
          <p:cNvPr id="153" name="Rechteck: abgerundete Ecken 48">
            <a:extLst>
              <a:ext uri="{FF2B5EF4-FFF2-40B4-BE49-F238E27FC236}">
                <a16:creationId xmlns:a16="http://schemas.microsoft.com/office/drawing/2014/main" id="{B4CA4008-7428-0162-747F-0B4214ED9ACB}"/>
              </a:ext>
            </a:extLst>
          </p:cNvPr>
          <p:cNvSpPr/>
          <p:nvPr/>
        </p:nvSpPr>
        <p:spPr>
          <a:xfrm>
            <a:off x="9571224" y="3603404"/>
            <a:ext cx="1982372" cy="1983600"/>
          </a:xfrm>
          <a:prstGeom prst="roundRect">
            <a:avLst/>
          </a:prstGeom>
          <a:solidFill>
            <a:schemeClr val="accent1">
              <a:lumMod val="75000"/>
              <a:alpha val="25725"/>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AT">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49" name="Grafik 148" descr="Moderne Architektur Silhouette">
            <a:extLst>
              <a:ext uri="{FF2B5EF4-FFF2-40B4-BE49-F238E27FC236}">
                <a16:creationId xmlns:a16="http://schemas.microsoft.com/office/drawing/2014/main" id="{6C0FD7A5-EE0D-A3AD-2FA8-D80FC831BA5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8849" y="4398391"/>
            <a:ext cx="468000" cy="468000"/>
          </a:xfrm>
          <a:prstGeom prst="rect">
            <a:avLst/>
          </a:prstGeom>
        </p:spPr>
      </p:pic>
      <p:pic>
        <p:nvPicPr>
          <p:cNvPr id="150" name="Grafik 149" descr="Fabrik Silhouette">
            <a:extLst>
              <a:ext uri="{FF2B5EF4-FFF2-40B4-BE49-F238E27FC236}">
                <a16:creationId xmlns:a16="http://schemas.microsoft.com/office/drawing/2014/main" id="{122C976F-F797-7805-D9E2-58FD4CBB2F2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962609" y="4398391"/>
            <a:ext cx="468000" cy="468000"/>
          </a:xfrm>
          <a:prstGeom prst="rect">
            <a:avLst/>
          </a:prstGeom>
        </p:spPr>
      </p:pic>
      <p:pic>
        <p:nvPicPr>
          <p:cNvPr id="151" name="Grafik 150" descr="Laden Silhouette">
            <a:extLst>
              <a:ext uri="{FF2B5EF4-FFF2-40B4-BE49-F238E27FC236}">
                <a16:creationId xmlns:a16="http://schemas.microsoft.com/office/drawing/2014/main" id="{3985DD4F-F099-E1A1-147E-F0979BA975C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483609" y="3803742"/>
            <a:ext cx="468000" cy="468000"/>
          </a:xfrm>
          <a:prstGeom prst="rect">
            <a:avLst/>
          </a:prstGeom>
        </p:spPr>
      </p:pic>
      <p:sp>
        <p:nvSpPr>
          <p:cNvPr id="152" name="Textfeld 151">
            <a:extLst>
              <a:ext uri="{FF2B5EF4-FFF2-40B4-BE49-F238E27FC236}">
                <a16:creationId xmlns:a16="http://schemas.microsoft.com/office/drawing/2014/main" id="{6AA814E5-F1FE-7CC3-7CC1-F7F3E5C66744}"/>
              </a:ext>
            </a:extLst>
          </p:cNvPr>
          <p:cNvSpPr txBox="1"/>
          <p:nvPr/>
        </p:nvSpPr>
        <p:spPr>
          <a:xfrm>
            <a:off x="9713974" y="5033901"/>
            <a:ext cx="1696872" cy="307777"/>
          </a:xfrm>
          <a:prstGeom prst="rect">
            <a:avLst/>
          </a:prstGeom>
          <a:noFill/>
        </p:spPr>
        <p:txBody>
          <a:bodyPr wrap="square">
            <a:spAutoFit/>
          </a:bodyPr>
          <a:lstStyle/>
          <a:p>
            <a:pPr algn="ctr"/>
            <a:r>
              <a:rPr lang="de-AT" sz="1400" b="1" dirty="0">
                <a:solidFill>
                  <a:schemeClr val="bg1"/>
                </a:solidFill>
                <a:latin typeface="Roboto" panose="02000000000000000000" pitchFamily="2" charset="0"/>
                <a:ea typeface="Roboto" panose="02000000000000000000" pitchFamily="2" charset="0"/>
                <a:cs typeface="Roboto" panose="02000000000000000000" pitchFamily="2" charset="0"/>
              </a:rPr>
              <a:t>Unternehmen</a:t>
            </a:r>
          </a:p>
        </p:txBody>
      </p:sp>
      <p:sp>
        <p:nvSpPr>
          <p:cNvPr id="155" name="Rechteck: abgerundete Ecken 48">
            <a:extLst>
              <a:ext uri="{FF2B5EF4-FFF2-40B4-BE49-F238E27FC236}">
                <a16:creationId xmlns:a16="http://schemas.microsoft.com/office/drawing/2014/main" id="{0C580161-8FD1-1340-6A8C-286BD1E2CFB5}"/>
              </a:ext>
            </a:extLst>
          </p:cNvPr>
          <p:cNvSpPr/>
          <p:nvPr/>
        </p:nvSpPr>
        <p:spPr>
          <a:xfrm>
            <a:off x="602020" y="3600761"/>
            <a:ext cx="1983600" cy="1983600"/>
          </a:xfrm>
          <a:prstGeom prst="roundRect">
            <a:avLst/>
          </a:prstGeom>
          <a:solidFill>
            <a:srgbClr val="8784B7">
              <a:alpha val="5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AT">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11" name="Grafik 10" descr="Moderne Architektur Silhouette">
            <a:extLst>
              <a:ext uri="{FF2B5EF4-FFF2-40B4-BE49-F238E27FC236}">
                <a16:creationId xmlns:a16="http://schemas.microsoft.com/office/drawing/2014/main" id="{0A2714AC-61B8-099E-2825-152550818AC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20207" y="4402239"/>
            <a:ext cx="468000" cy="468000"/>
          </a:xfrm>
          <a:prstGeom prst="rect">
            <a:avLst/>
          </a:prstGeom>
        </p:spPr>
      </p:pic>
      <p:pic>
        <p:nvPicPr>
          <p:cNvPr id="13" name="Grafik 12" descr="Fabrik Silhouette">
            <a:extLst>
              <a:ext uri="{FF2B5EF4-FFF2-40B4-BE49-F238E27FC236}">
                <a16:creationId xmlns:a16="http://schemas.microsoft.com/office/drawing/2014/main" id="{09DBC172-3E64-CC2E-303F-7C2DE4C8765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4904" y="4398391"/>
            <a:ext cx="468000" cy="468000"/>
          </a:xfrm>
          <a:prstGeom prst="rect">
            <a:avLst/>
          </a:prstGeom>
        </p:spPr>
      </p:pic>
      <p:pic>
        <p:nvPicPr>
          <p:cNvPr id="15" name="Grafik 14" descr="Laden Silhouette">
            <a:extLst>
              <a:ext uri="{FF2B5EF4-FFF2-40B4-BE49-F238E27FC236}">
                <a16:creationId xmlns:a16="http://schemas.microsoft.com/office/drawing/2014/main" id="{88B96421-0127-6672-486C-324BD304232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345313" y="3803742"/>
            <a:ext cx="468000" cy="468000"/>
          </a:xfrm>
          <a:prstGeom prst="rect">
            <a:avLst/>
          </a:prstGeom>
        </p:spPr>
      </p:pic>
      <p:sp>
        <p:nvSpPr>
          <p:cNvPr id="53" name="Textfeld 52">
            <a:extLst>
              <a:ext uri="{FF2B5EF4-FFF2-40B4-BE49-F238E27FC236}">
                <a16:creationId xmlns:a16="http://schemas.microsoft.com/office/drawing/2014/main" id="{1F8129C8-2A25-77F4-30E9-3EC90E547A4B}"/>
              </a:ext>
            </a:extLst>
          </p:cNvPr>
          <p:cNvSpPr txBox="1"/>
          <p:nvPr/>
        </p:nvSpPr>
        <p:spPr>
          <a:xfrm>
            <a:off x="737379" y="5033901"/>
            <a:ext cx="1696872" cy="307777"/>
          </a:xfrm>
          <a:prstGeom prst="rect">
            <a:avLst/>
          </a:prstGeom>
          <a:noFill/>
        </p:spPr>
        <p:txBody>
          <a:bodyPr wrap="square">
            <a:spAutoFit/>
          </a:bodyPr>
          <a:lstStyle/>
          <a:p>
            <a:pPr algn="ctr"/>
            <a:r>
              <a:rPr lang="de-AT" sz="1400" b="1" dirty="0">
                <a:solidFill>
                  <a:schemeClr val="bg1"/>
                </a:solidFill>
                <a:latin typeface="Roboto" panose="02000000000000000000" pitchFamily="2" charset="0"/>
                <a:ea typeface="Roboto" panose="02000000000000000000" pitchFamily="2" charset="0"/>
                <a:cs typeface="Roboto" panose="02000000000000000000" pitchFamily="2" charset="0"/>
              </a:rPr>
              <a:t>Unternehmen</a:t>
            </a:r>
          </a:p>
        </p:txBody>
      </p:sp>
    </p:spTree>
    <p:extLst>
      <p:ext uri="{BB962C8B-B14F-4D97-AF65-F5344CB8AC3E}">
        <p14:creationId xmlns:p14="http://schemas.microsoft.com/office/powerpoint/2010/main" val="3369767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3E669-DAC2-EAD1-6FB6-A9D4E5F71B00}"/>
            </a:ext>
          </a:extLst>
        </p:cNvPr>
        <p:cNvGrpSpPr/>
        <p:nvPr/>
      </p:nvGrpSpPr>
      <p:grpSpPr>
        <a:xfrm>
          <a:off x="0" y="0"/>
          <a:ext cx="0" cy="0"/>
          <a:chOff x="0" y="0"/>
          <a:chExt cx="0" cy="0"/>
        </a:xfrm>
      </p:grpSpPr>
      <p:pic>
        <p:nvPicPr>
          <p:cNvPr id="2" name="Grafik 1">
            <a:extLst>
              <a:ext uri="{FF2B5EF4-FFF2-40B4-BE49-F238E27FC236}">
                <a16:creationId xmlns:a16="http://schemas.microsoft.com/office/drawing/2014/main" id="{335D9809-1E4A-E9E9-0E35-3BF81F75F3FD}"/>
              </a:ext>
            </a:extLst>
          </p:cNvPr>
          <p:cNvPicPr>
            <a:picLocks noChangeAspect="1"/>
          </p:cNvPicPr>
          <p:nvPr/>
        </p:nvPicPr>
        <p:blipFill>
          <a:blip r:embed="rId2"/>
          <a:srcRect/>
          <a:stretch/>
        </p:blipFill>
        <p:spPr>
          <a:xfrm>
            <a:off x="750055" y="1225452"/>
            <a:ext cx="5345945" cy="4690997"/>
          </a:xfrm>
          <a:prstGeom prst="rect">
            <a:avLst/>
          </a:prstGeom>
        </p:spPr>
      </p:pic>
      <p:sp>
        <p:nvSpPr>
          <p:cNvPr id="3" name="Rechteck: abgerundete Ecken 6">
            <a:extLst>
              <a:ext uri="{FF2B5EF4-FFF2-40B4-BE49-F238E27FC236}">
                <a16:creationId xmlns:a16="http://schemas.microsoft.com/office/drawing/2014/main" id="{9F30D498-4F7D-D69F-29EB-E6298AA49497}"/>
              </a:ext>
            </a:extLst>
          </p:cNvPr>
          <p:cNvSpPr/>
          <p:nvPr/>
        </p:nvSpPr>
        <p:spPr>
          <a:xfrm>
            <a:off x="7836551" y="2982891"/>
            <a:ext cx="3262859" cy="2217163"/>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4" name="Rechteck: abgerundete Ecken 7">
            <a:extLst>
              <a:ext uri="{FF2B5EF4-FFF2-40B4-BE49-F238E27FC236}">
                <a16:creationId xmlns:a16="http://schemas.microsoft.com/office/drawing/2014/main" id="{C50F02BE-B9FA-7777-269E-011F823CB48A}"/>
              </a:ext>
            </a:extLst>
          </p:cNvPr>
          <p:cNvSpPr/>
          <p:nvPr/>
        </p:nvSpPr>
        <p:spPr>
          <a:xfrm>
            <a:off x="7836552" y="2982891"/>
            <a:ext cx="3279458" cy="400110"/>
          </a:xfrm>
          <a:prstGeom prst="roundRect">
            <a:avLst/>
          </a:prstGeom>
          <a:solidFill>
            <a:srgbClr val="80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sp>
        <p:nvSpPr>
          <p:cNvPr id="5" name="Textfeld 4">
            <a:extLst>
              <a:ext uri="{FF2B5EF4-FFF2-40B4-BE49-F238E27FC236}">
                <a16:creationId xmlns:a16="http://schemas.microsoft.com/office/drawing/2014/main" id="{7E78BF81-49CC-D7AD-1F1A-E5BFDC114B72}"/>
              </a:ext>
            </a:extLst>
          </p:cNvPr>
          <p:cNvSpPr txBox="1"/>
          <p:nvPr/>
        </p:nvSpPr>
        <p:spPr>
          <a:xfrm>
            <a:off x="8218458" y="3012130"/>
            <a:ext cx="2584173" cy="341632"/>
          </a:xfrm>
          <a:prstGeom prst="rect">
            <a:avLst/>
          </a:prstGeom>
          <a:noFill/>
        </p:spPr>
        <p:txBody>
          <a:bodyPr wrap="square" rtlCol="0">
            <a:spAutoFit/>
          </a:bodyPr>
          <a:lstStyle/>
          <a:p>
            <a:pPr algn="ctr">
              <a:lnSpc>
                <a:spcPct val="90000"/>
              </a:lnSpc>
            </a:pPr>
            <a:r>
              <a:rPr lang="de-AT" b="1" dirty="0">
                <a:solidFill>
                  <a:schemeClr val="bg1"/>
                </a:solidFill>
                <a:latin typeface="Roboto" panose="02000000000000000000" pitchFamily="2" charset="0"/>
                <a:ea typeface="Roboto" panose="02000000000000000000" pitchFamily="2" charset="0"/>
                <a:cs typeface="Roboto" panose="02000000000000000000" pitchFamily="2" charset="0"/>
              </a:rPr>
              <a:t>Nettogehalt </a:t>
            </a:r>
          </a:p>
        </p:txBody>
      </p:sp>
      <p:sp>
        <p:nvSpPr>
          <p:cNvPr id="6" name="Textfeld 5">
            <a:extLst>
              <a:ext uri="{FF2B5EF4-FFF2-40B4-BE49-F238E27FC236}">
                <a16:creationId xmlns:a16="http://schemas.microsoft.com/office/drawing/2014/main" id="{6E216DB7-7F1A-EF0C-12D3-229F86E3D01C}"/>
              </a:ext>
            </a:extLst>
          </p:cNvPr>
          <p:cNvSpPr txBox="1"/>
          <p:nvPr/>
        </p:nvSpPr>
        <p:spPr>
          <a:xfrm>
            <a:off x="7974789" y="3443462"/>
            <a:ext cx="3071516" cy="1552605"/>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AT" sz="1600" dirty="0">
                <a:solidFill>
                  <a:schemeClr val="tx2"/>
                </a:solidFill>
              </a:rPr>
              <a:t>Entgelt nach Abzug von Sozialversicherung und Steuern</a:t>
            </a:r>
          </a:p>
          <a:p>
            <a:pPr marL="285750" indent="-285750">
              <a:lnSpc>
                <a:spcPct val="120000"/>
              </a:lnSpc>
              <a:buFont typeface="Arial" panose="020B0604020202020204" pitchFamily="34" charset="0"/>
              <a:buChar char="•"/>
            </a:pPr>
            <a:r>
              <a:rPr lang="de-AT" sz="1600" dirty="0">
                <a:solidFill>
                  <a:schemeClr val="tx2"/>
                </a:solidFill>
              </a:rPr>
              <a:t>Wird an die Arbeitnehmenden ausbezahlt </a:t>
            </a:r>
          </a:p>
        </p:txBody>
      </p:sp>
      <p:sp>
        <p:nvSpPr>
          <p:cNvPr id="7" name="Rechteck: abgerundete Ecken 10">
            <a:extLst>
              <a:ext uri="{FF2B5EF4-FFF2-40B4-BE49-F238E27FC236}">
                <a16:creationId xmlns:a16="http://schemas.microsoft.com/office/drawing/2014/main" id="{A0C2F0BB-5D3F-FB5A-AFEA-15A053123FD0}"/>
              </a:ext>
            </a:extLst>
          </p:cNvPr>
          <p:cNvSpPr/>
          <p:nvPr/>
        </p:nvSpPr>
        <p:spPr>
          <a:xfrm>
            <a:off x="1092590" y="5200054"/>
            <a:ext cx="4492284" cy="193972"/>
          </a:xfrm>
          <a:prstGeom prst="roundRect">
            <a:avLst>
              <a:gd name="adj" fmla="val 2682"/>
            </a:avLst>
          </a:prstGeom>
          <a:solidFill>
            <a:srgbClr val="8063A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latin typeface="Roboto" panose="02000000000000000000" pitchFamily="2" charset="0"/>
              <a:ea typeface="Roboto" panose="02000000000000000000" pitchFamily="2" charset="0"/>
              <a:cs typeface="Roboto" panose="02000000000000000000" pitchFamily="2" charset="0"/>
            </a:endParaRPr>
          </a:p>
        </p:txBody>
      </p:sp>
      <p:cxnSp>
        <p:nvCxnSpPr>
          <p:cNvPr id="8" name="Gerade Verbindung mit Pfeil 7">
            <a:extLst>
              <a:ext uri="{FF2B5EF4-FFF2-40B4-BE49-F238E27FC236}">
                <a16:creationId xmlns:a16="http://schemas.microsoft.com/office/drawing/2014/main" id="{4EC9D434-8538-9512-AF4D-BF640435C73D}"/>
              </a:ext>
            </a:extLst>
          </p:cNvPr>
          <p:cNvCxnSpPr>
            <a:cxnSpLocks/>
          </p:cNvCxnSpPr>
          <p:nvPr/>
        </p:nvCxnSpPr>
        <p:spPr>
          <a:xfrm flipV="1">
            <a:off x="5636178" y="3249091"/>
            <a:ext cx="2009965" cy="2047949"/>
          </a:xfrm>
          <a:prstGeom prst="straightConnector1">
            <a:avLst/>
          </a:prstGeom>
          <a:ln w="19050">
            <a:solidFill>
              <a:srgbClr val="8063A3"/>
            </a:solidFill>
            <a:tailEnd type="triangle"/>
          </a:ln>
        </p:spPr>
        <p:style>
          <a:lnRef idx="1">
            <a:schemeClr val="accent3"/>
          </a:lnRef>
          <a:fillRef idx="0">
            <a:schemeClr val="accent3"/>
          </a:fillRef>
          <a:effectRef idx="0">
            <a:schemeClr val="accent3"/>
          </a:effectRef>
          <a:fontRef idx="minor">
            <a:schemeClr val="tx1"/>
          </a:fontRef>
        </p:style>
      </p:cxnSp>
      <p:sp>
        <p:nvSpPr>
          <p:cNvPr id="12" name="Textfeld 11">
            <a:extLst>
              <a:ext uri="{FF2B5EF4-FFF2-40B4-BE49-F238E27FC236}">
                <a16:creationId xmlns:a16="http://schemas.microsoft.com/office/drawing/2014/main" id="{10098119-BCB3-3A09-0568-8FB6BC50053F}"/>
              </a:ext>
            </a:extLst>
          </p:cNvPr>
          <p:cNvSpPr txBox="1"/>
          <p:nvPr/>
        </p:nvSpPr>
        <p:spPr>
          <a:xfrm>
            <a:off x="641182" y="6046873"/>
            <a:ext cx="11406972" cy="528350"/>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de-AT" sz="1000" dirty="0">
                <a:latin typeface="Roboto" panose="02000000000000000000" pitchFamily="2" charset="0"/>
                <a:ea typeface="Roboto" panose="02000000000000000000" pitchFamily="2" charset="0"/>
                <a:cs typeface="Roboto" panose="02000000000000000000" pitchFamily="2" charset="0"/>
              </a:rPr>
              <a:t>*Vereinfachte Darstellung eines Gehaltszettels; Berechnung der Sozialversicherung und Lohnsteuer beruht auf fiktivem Steuersatz; aktuellen Steuersatz-Tabellen </a:t>
            </a:r>
            <a:r>
              <a:rPr lang="de-DE" sz="1000" dirty="0">
                <a:latin typeface="Roboto" panose="02000000000000000000" pitchFamily="2" charset="0"/>
                <a:ea typeface="Roboto" panose="02000000000000000000" pitchFamily="2" charset="0"/>
                <a:cs typeface="Roboto" panose="02000000000000000000" pitchFamily="2" charset="0"/>
                <a:hlinkClick r:id="rId3"/>
              </a:rPr>
              <a:t>Steuertarif und Steuerabsetzbeträge (bmf.gv.at)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13" name="Textfeld 12">
            <a:extLst>
              <a:ext uri="{FF2B5EF4-FFF2-40B4-BE49-F238E27FC236}">
                <a16:creationId xmlns:a16="http://schemas.microsoft.com/office/drawing/2014/main" id="{390CD7E6-F3C2-5CFB-28CD-3413334F3ECF}"/>
              </a:ext>
            </a:extLst>
          </p:cNvPr>
          <p:cNvSpPr txBox="1"/>
          <p:nvPr/>
        </p:nvSpPr>
        <p:spPr>
          <a:xfrm>
            <a:off x="3886243" y="1908785"/>
            <a:ext cx="276934" cy="369332"/>
          </a:xfrm>
          <a:prstGeom prst="rect">
            <a:avLst/>
          </a:prstGeom>
          <a:noFill/>
        </p:spPr>
        <p:txBody>
          <a:bodyPr wrap="square">
            <a:spAutoFit/>
          </a:bodyPr>
          <a:lstStyle/>
          <a:p>
            <a:r>
              <a:rPr lang="de-AT" dirty="0">
                <a:latin typeface="Roboto" panose="02000000000000000000" pitchFamily="2" charset="0"/>
                <a:ea typeface="Roboto" panose="02000000000000000000" pitchFamily="2" charset="0"/>
                <a:cs typeface="Roboto" panose="02000000000000000000" pitchFamily="2" charset="0"/>
              </a:rPr>
              <a:t>*</a:t>
            </a:r>
          </a:p>
        </p:txBody>
      </p:sp>
      <p:sp>
        <p:nvSpPr>
          <p:cNvPr id="15" name="Titel 1">
            <a:extLst>
              <a:ext uri="{FF2B5EF4-FFF2-40B4-BE49-F238E27FC236}">
                <a16:creationId xmlns:a16="http://schemas.microsoft.com/office/drawing/2014/main" id="{39C774B1-4DBD-2337-90ED-583939E10273}"/>
              </a:ext>
            </a:extLst>
          </p:cNvPr>
          <p:cNvSpPr txBox="1">
            <a:spLocks/>
          </p:cNvSpPr>
          <p:nvPr/>
        </p:nvSpPr>
        <p:spPr>
          <a:xfrm>
            <a:off x="641182" y="350875"/>
            <a:ext cx="10909637" cy="6400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Netto- vs. Bruttoentgelt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6" name="Grafik 15">
            <a:extLst>
              <a:ext uri="{FF2B5EF4-FFF2-40B4-BE49-F238E27FC236}">
                <a16:creationId xmlns:a16="http://schemas.microsoft.com/office/drawing/2014/main" id="{15DF409B-476C-F249-E321-35A0072DB76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398329" y="244641"/>
            <a:ext cx="540000" cy="540000"/>
          </a:xfrm>
          <a:prstGeom prst="rect">
            <a:avLst/>
          </a:prstGeom>
        </p:spPr>
      </p:pic>
      <p:sp>
        <p:nvSpPr>
          <p:cNvPr id="24" name="Rechteck: abgerundete Ecken 14">
            <a:extLst>
              <a:ext uri="{FF2B5EF4-FFF2-40B4-BE49-F238E27FC236}">
                <a16:creationId xmlns:a16="http://schemas.microsoft.com/office/drawing/2014/main" id="{416E1C0E-E89C-CDBF-B503-3280A9287A04}"/>
              </a:ext>
            </a:extLst>
          </p:cNvPr>
          <p:cNvSpPr/>
          <p:nvPr/>
        </p:nvSpPr>
        <p:spPr>
          <a:xfrm>
            <a:off x="6110386" y="9607206"/>
            <a:ext cx="3071515" cy="717196"/>
          </a:xfrm>
          <a:prstGeom prst="roundRect">
            <a:avLst>
              <a:gd name="adj" fmla="val 18440"/>
            </a:avLst>
          </a:prstGeom>
          <a:solidFill>
            <a:srgbClr val="FFC000">
              <a:alpha val="4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25" name="Textfeld 24">
            <a:extLst>
              <a:ext uri="{FF2B5EF4-FFF2-40B4-BE49-F238E27FC236}">
                <a16:creationId xmlns:a16="http://schemas.microsoft.com/office/drawing/2014/main" id="{DCBCEF7F-CBEF-9900-81E4-E5156146418F}"/>
              </a:ext>
            </a:extLst>
          </p:cNvPr>
          <p:cNvSpPr txBox="1"/>
          <p:nvPr/>
        </p:nvSpPr>
        <p:spPr>
          <a:xfrm>
            <a:off x="6706287" y="9711769"/>
            <a:ext cx="2565424" cy="523220"/>
          </a:xfrm>
          <a:prstGeom prst="rect">
            <a:avLst/>
          </a:prstGeom>
          <a:noFill/>
        </p:spPr>
        <p:txBody>
          <a:bodyPr wrap="square">
            <a:spAutoFit/>
          </a:bodyPr>
          <a:lstStyle/>
          <a:p>
            <a:r>
              <a:rPr lang="de-DE" sz="1400" dirty="0">
                <a:hlinkClick r:id="rId6"/>
              </a:rPr>
              <a:t>Portal der österreichischen Sozialversicherung</a:t>
            </a:r>
            <a:endParaRPr lang="de-AT" sz="1400" dirty="0"/>
          </a:p>
        </p:txBody>
      </p:sp>
      <p:pic>
        <p:nvPicPr>
          <p:cNvPr id="26" name="Grafik 25" descr="Informationen mit einfarbiger Füllung">
            <a:extLst>
              <a:ext uri="{FF2B5EF4-FFF2-40B4-BE49-F238E27FC236}">
                <a16:creationId xmlns:a16="http://schemas.microsoft.com/office/drawing/2014/main" id="{805D7665-B7F8-B1D8-E327-FBDD85E69F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1962" y="9759429"/>
            <a:ext cx="412750" cy="412750"/>
          </a:xfrm>
          <a:prstGeom prst="rect">
            <a:avLst/>
          </a:prstGeom>
        </p:spPr>
      </p:pic>
    </p:spTree>
    <p:extLst>
      <p:ext uri="{BB962C8B-B14F-4D97-AF65-F5344CB8AC3E}">
        <p14:creationId xmlns:p14="http://schemas.microsoft.com/office/powerpoint/2010/main" val="3667125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E118-BFC0-EEBA-4ED9-503CC7BE04CF}"/>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3422E0E4-BB0E-A21D-1383-159956EE6F1D}"/>
              </a:ext>
            </a:extLst>
          </p:cNvPr>
          <p:cNvGrpSpPr/>
          <p:nvPr/>
        </p:nvGrpSpPr>
        <p:grpSpPr>
          <a:xfrm>
            <a:off x="907990" y="1429720"/>
            <a:ext cx="3592676" cy="3834679"/>
            <a:chOff x="7151417" y="1156195"/>
            <a:chExt cx="3592676" cy="3834679"/>
          </a:xfrm>
        </p:grpSpPr>
        <p:sp>
          <p:nvSpPr>
            <p:cNvPr id="4" name="Rechteck: abgerundete Ecken 17">
              <a:extLst>
                <a:ext uri="{FF2B5EF4-FFF2-40B4-BE49-F238E27FC236}">
                  <a16:creationId xmlns:a16="http://schemas.microsoft.com/office/drawing/2014/main" id="{85FA4E9A-D6A5-3D05-0A4E-DCA30F663E1A}"/>
                </a:ext>
              </a:extLst>
            </p:cNvPr>
            <p:cNvSpPr/>
            <p:nvPr/>
          </p:nvSpPr>
          <p:spPr>
            <a:xfrm>
              <a:off x="7153362" y="1156196"/>
              <a:ext cx="3590731" cy="3834678"/>
            </a:xfrm>
            <a:prstGeom prst="roundRect">
              <a:avLst>
                <a:gd name="adj" fmla="val 2682"/>
              </a:avLst>
            </a:prstGeom>
            <a:solidFill>
              <a:srgbClr val="8D9CC3">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5" name="Rechteck: abgerundete Ecken 18">
              <a:extLst>
                <a:ext uri="{FF2B5EF4-FFF2-40B4-BE49-F238E27FC236}">
                  <a16:creationId xmlns:a16="http://schemas.microsoft.com/office/drawing/2014/main" id="{D0B37B3C-CA8C-C968-4571-9F3B9FBB5C15}"/>
                </a:ext>
              </a:extLst>
            </p:cNvPr>
            <p:cNvSpPr/>
            <p:nvPr/>
          </p:nvSpPr>
          <p:spPr>
            <a:xfrm>
              <a:off x="7151417" y="1156195"/>
              <a:ext cx="3590731" cy="540000"/>
            </a:xfrm>
            <a:prstGeom prst="roundRect">
              <a:avLst/>
            </a:prstGeom>
            <a:solidFill>
              <a:srgbClr val="8D9CC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6" name="Textfeld 5">
              <a:extLst>
                <a:ext uri="{FF2B5EF4-FFF2-40B4-BE49-F238E27FC236}">
                  <a16:creationId xmlns:a16="http://schemas.microsoft.com/office/drawing/2014/main" id="{25534E91-FA14-38A3-990F-2747AF60D5DE}"/>
                </a:ext>
              </a:extLst>
            </p:cNvPr>
            <p:cNvSpPr txBox="1"/>
            <p:nvPr/>
          </p:nvSpPr>
          <p:spPr>
            <a:xfrm>
              <a:off x="7284524" y="1226140"/>
              <a:ext cx="3281875" cy="400110"/>
            </a:xfrm>
            <a:prstGeom prst="rect">
              <a:avLst/>
            </a:prstGeom>
            <a:noFill/>
          </p:spPr>
          <p:txBody>
            <a:bodyPr wrap="square" rtlCol="0">
              <a:spAutoFit/>
            </a:bodyPr>
            <a:lstStyle/>
            <a:p>
              <a:pPr algn="ct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2000" b="1"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8" name="Textfeld 7">
              <a:extLst>
                <a:ext uri="{FF2B5EF4-FFF2-40B4-BE49-F238E27FC236}">
                  <a16:creationId xmlns:a16="http://schemas.microsoft.com/office/drawing/2014/main" id="{7D739D7B-B08D-506E-561F-6954EB14A9B8}"/>
                </a:ext>
              </a:extLst>
            </p:cNvPr>
            <p:cNvSpPr txBox="1"/>
            <p:nvPr/>
          </p:nvSpPr>
          <p:spPr>
            <a:xfrm>
              <a:off x="7284524" y="1795886"/>
              <a:ext cx="3392711" cy="302993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DE" sz="1600" dirty="0">
                  <a:solidFill>
                    <a:schemeClr val="tx2"/>
                  </a:solidFill>
                </a:rPr>
                <a:t>Die </a:t>
              </a:r>
              <a:r>
                <a:rPr lang="de-DE" sz="1600" dirty="0" err="1">
                  <a:solidFill>
                    <a:schemeClr val="tx2"/>
                  </a:solidFill>
                </a:rPr>
                <a:t>KÖSt</a:t>
              </a:r>
              <a:r>
                <a:rPr lang="de-DE" sz="1600" dirty="0">
                  <a:solidFill>
                    <a:schemeClr val="tx2"/>
                  </a:solidFill>
                </a:rPr>
                <a:t> besteuert den Gewinn von </a:t>
              </a:r>
              <a:r>
                <a:rPr lang="de-DE" sz="1600" b="1" dirty="0">
                  <a:solidFill>
                    <a:srgbClr val="8D9CC3"/>
                  </a:solidFill>
                </a:rPr>
                <a:t>juristischen Personen </a:t>
              </a:r>
              <a:r>
                <a:rPr lang="de-DE" sz="1600" dirty="0">
                  <a:solidFill>
                    <a:schemeClr val="tx2"/>
                  </a:solidFill>
                </a:rPr>
                <a:t>wie z.B. Aktiengesellschaften  (AG), Gesellschaften mit beschränkter Haftung (GmbH) oder flexible Kapitalgesellschaft bzw. Flexible Company (</a:t>
              </a:r>
              <a:r>
                <a:rPr lang="de-AT" sz="1600" dirty="0" err="1">
                  <a:solidFill>
                    <a:schemeClr val="tx2"/>
                  </a:solidFill>
                </a:rPr>
                <a:t>FlexCo</a:t>
              </a:r>
              <a:r>
                <a:rPr lang="de-DE" sz="1600" dirty="0">
                  <a:solidFill>
                    <a:schemeClr val="tx2"/>
                  </a:solidFill>
                </a:rPr>
                <a:t>)</a:t>
              </a:r>
              <a:endParaRPr lang="de-AT" sz="1600" dirty="0">
                <a:solidFill>
                  <a:schemeClr val="tx2"/>
                </a:solidFill>
              </a:endParaRPr>
            </a:p>
            <a:p>
              <a:pPr marL="285750" indent="-285750">
                <a:lnSpc>
                  <a:spcPct val="120000"/>
                </a:lnSpc>
                <a:buFont typeface="Arial" panose="020B0604020202020204" pitchFamily="34" charset="0"/>
                <a:buChar char="•"/>
              </a:pPr>
              <a:r>
                <a:rPr lang="de-AT" sz="1600" dirty="0">
                  <a:solidFill>
                    <a:schemeClr val="tx2"/>
                  </a:solidFill>
                </a:rPr>
                <a:t>Der Steuersatz bleibt unabhängig von der Höhe des Gewinns gleich.</a:t>
              </a:r>
            </a:p>
          </p:txBody>
        </p:sp>
      </p:grpSp>
      <p:graphicFrame>
        <p:nvGraphicFramePr>
          <p:cNvPr id="10" name="Inhaltsplatzhalter 5">
            <a:extLst>
              <a:ext uri="{FF2B5EF4-FFF2-40B4-BE49-F238E27FC236}">
                <a16:creationId xmlns:a16="http://schemas.microsoft.com/office/drawing/2014/main" id="{4F3C6A17-F204-38EE-BFD6-8D2C384F1C59}"/>
              </a:ext>
            </a:extLst>
          </p:cNvPr>
          <p:cNvGraphicFramePr>
            <a:graphicFrameLocks/>
          </p:cNvGraphicFramePr>
          <p:nvPr>
            <p:extLst>
              <p:ext uri="{D42A27DB-BD31-4B8C-83A1-F6EECF244321}">
                <p14:modId xmlns:p14="http://schemas.microsoft.com/office/powerpoint/2010/main" val="2185512460"/>
              </p:ext>
            </p:extLst>
          </p:nvPr>
        </p:nvGraphicFramePr>
        <p:xfrm>
          <a:off x="6175454" y="850942"/>
          <a:ext cx="5222875" cy="4841875"/>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uppieren 13">
            <a:extLst>
              <a:ext uri="{FF2B5EF4-FFF2-40B4-BE49-F238E27FC236}">
                <a16:creationId xmlns:a16="http://schemas.microsoft.com/office/drawing/2014/main" id="{B5AB0169-2698-19C6-6B8B-018F943A6EF7}"/>
              </a:ext>
            </a:extLst>
          </p:cNvPr>
          <p:cNvGrpSpPr/>
          <p:nvPr/>
        </p:nvGrpSpPr>
        <p:grpSpPr>
          <a:xfrm>
            <a:off x="253671" y="5847588"/>
            <a:ext cx="2182690" cy="900000"/>
            <a:chOff x="-715152" y="1133748"/>
            <a:chExt cx="2182690" cy="900000"/>
          </a:xfrm>
          <a:solidFill>
            <a:srgbClr val="B6C0D8"/>
          </a:solidFill>
        </p:grpSpPr>
        <p:sp>
          <p:nvSpPr>
            <p:cNvPr id="15" name="Rechteck 14">
              <a:extLst>
                <a:ext uri="{FF2B5EF4-FFF2-40B4-BE49-F238E27FC236}">
                  <a16:creationId xmlns:a16="http://schemas.microsoft.com/office/drawing/2014/main" id="{54FDE6CE-49DD-9BEF-38AA-2A34A42A48D8}"/>
                </a:ext>
              </a:extLst>
            </p:cNvPr>
            <p:cNvSpPr>
              <a:spLocks/>
            </p:cNvSpPr>
            <p:nvPr/>
          </p:nvSpPr>
          <p:spPr>
            <a:xfrm>
              <a:off x="-715152" y="1133748"/>
              <a:ext cx="218269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57845E91-B2FC-46B1-527A-C21517EA608C}"/>
                </a:ext>
              </a:extLst>
            </p:cNvPr>
            <p:cNvSpPr txBox="1"/>
            <p:nvPr/>
          </p:nvSpPr>
          <p:spPr>
            <a:xfrm>
              <a:off x="-566899" y="1292928"/>
              <a:ext cx="1794199"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D0022368-7C77-B732-313F-867575E260D6}"/>
              </a:ext>
            </a:extLst>
          </p:cNvPr>
          <p:cNvGrpSpPr/>
          <p:nvPr/>
        </p:nvGrpSpPr>
        <p:grpSpPr>
          <a:xfrm>
            <a:off x="9836895" y="5847588"/>
            <a:ext cx="2101434" cy="900000"/>
            <a:chOff x="-715152" y="5411458"/>
            <a:chExt cx="2101434" cy="900000"/>
          </a:xfrm>
          <a:solidFill>
            <a:srgbClr val="B6C0D8"/>
          </a:solidFill>
        </p:grpSpPr>
        <p:sp>
          <p:nvSpPr>
            <p:cNvPr id="18" name="Rechteck 17">
              <a:extLst>
                <a:ext uri="{FF2B5EF4-FFF2-40B4-BE49-F238E27FC236}">
                  <a16:creationId xmlns:a16="http://schemas.microsoft.com/office/drawing/2014/main" id="{047A7F56-59E4-F493-408F-A0A1A470E038}"/>
                </a:ext>
              </a:extLst>
            </p:cNvPr>
            <p:cNvSpPr>
              <a:spLocks/>
            </p:cNvSpPr>
            <p:nvPr/>
          </p:nvSpPr>
          <p:spPr>
            <a:xfrm>
              <a:off x="-715152" y="5411458"/>
              <a:ext cx="210143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58E0CD78-C338-65A8-15A6-DA6C014299E7}"/>
                </a:ext>
              </a:extLst>
            </p:cNvPr>
            <p:cNvSpPr txBox="1"/>
            <p:nvPr/>
          </p:nvSpPr>
          <p:spPr>
            <a:xfrm>
              <a:off x="-715152" y="5722599"/>
              <a:ext cx="2090704" cy="296941"/>
            </a:xfrm>
            <a:prstGeom prst="rect">
              <a:avLst/>
            </a:prstGeom>
            <a:grp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3" name="Gruppieren 22">
            <a:extLst>
              <a:ext uri="{FF2B5EF4-FFF2-40B4-BE49-F238E27FC236}">
                <a16:creationId xmlns:a16="http://schemas.microsoft.com/office/drawing/2014/main" id="{1B4689EF-91F4-DFDB-5D44-B70147820C18}"/>
              </a:ext>
            </a:extLst>
          </p:cNvPr>
          <p:cNvGrpSpPr/>
          <p:nvPr/>
        </p:nvGrpSpPr>
        <p:grpSpPr>
          <a:xfrm>
            <a:off x="7478223" y="5847588"/>
            <a:ext cx="2090704" cy="900000"/>
            <a:chOff x="-715152" y="4339134"/>
            <a:chExt cx="2090704" cy="900000"/>
          </a:xfrm>
          <a:solidFill>
            <a:srgbClr val="B6C0D8"/>
          </a:solidFill>
        </p:grpSpPr>
        <p:sp>
          <p:nvSpPr>
            <p:cNvPr id="24" name="Rechteck 23">
              <a:extLst>
                <a:ext uri="{FF2B5EF4-FFF2-40B4-BE49-F238E27FC236}">
                  <a16:creationId xmlns:a16="http://schemas.microsoft.com/office/drawing/2014/main" id="{F1D29DA5-4170-9D59-1231-04E61179D996}"/>
                </a:ext>
              </a:extLst>
            </p:cNvPr>
            <p:cNvSpPr>
              <a:spLocks/>
            </p:cNvSpPr>
            <p:nvPr/>
          </p:nvSpPr>
          <p:spPr>
            <a:xfrm>
              <a:off x="-715152" y="4339134"/>
              <a:ext cx="209070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01330F6C-89F0-C9CF-6EE6-C1EDB2EA63D6}"/>
                </a:ext>
              </a:extLst>
            </p:cNvPr>
            <p:cNvSpPr txBox="1"/>
            <p:nvPr/>
          </p:nvSpPr>
          <p:spPr>
            <a:xfrm>
              <a:off x="-668521" y="4476281"/>
              <a:ext cx="1997442"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grpSp>
        <p:nvGrpSpPr>
          <p:cNvPr id="26" name="Gruppieren 25">
            <a:extLst>
              <a:ext uri="{FF2B5EF4-FFF2-40B4-BE49-F238E27FC236}">
                <a16:creationId xmlns:a16="http://schemas.microsoft.com/office/drawing/2014/main" id="{2C8FB127-B1DC-3CF2-DD40-88B4D0EAD3EE}"/>
              </a:ext>
            </a:extLst>
          </p:cNvPr>
          <p:cNvGrpSpPr/>
          <p:nvPr/>
        </p:nvGrpSpPr>
        <p:grpSpPr>
          <a:xfrm>
            <a:off x="5099342" y="5847588"/>
            <a:ext cx="2110914" cy="900000"/>
            <a:chOff x="-715152" y="3265898"/>
            <a:chExt cx="2110914" cy="900000"/>
          </a:xfrm>
          <a:solidFill>
            <a:schemeClr val="bg1">
              <a:lumMod val="95000"/>
            </a:schemeClr>
          </a:solidFill>
        </p:grpSpPr>
        <p:sp>
          <p:nvSpPr>
            <p:cNvPr id="27" name="Rechteck 26">
              <a:extLst>
                <a:ext uri="{FF2B5EF4-FFF2-40B4-BE49-F238E27FC236}">
                  <a16:creationId xmlns:a16="http://schemas.microsoft.com/office/drawing/2014/main" id="{ECD037E9-E5A4-B20C-AAF3-EA4491825851}"/>
                </a:ext>
              </a:extLst>
            </p:cNvPr>
            <p:cNvSpPr>
              <a:spLocks/>
            </p:cNvSpPr>
            <p:nvPr/>
          </p:nvSpPr>
          <p:spPr>
            <a:xfrm>
              <a:off x="-715152" y="3265898"/>
              <a:ext cx="2110914" cy="900000"/>
            </a:xfrm>
            <a:prstGeom prst="rect">
              <a:avLst/>
            </a:prstGeom>
            <a:solidFill>
              <a:srgbClr val="8D9C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B65BF6CE-E069-F5D7-35CD-3FE455597F85}"/>
                </a:ext>
              </a:extLst>
            </p:cNvPr>
            <p:cNvSpPr txBox="1"/>
            <p:nvPr/>
          </p:nvSpPr>
          <p:spPr>
            <a:xfrm>
              <a:off x="-445630" y="3417340"/>
              <a:ext cx="1551660" cy="584775"/>
            </a:xfrm>
            <a:prstGeom prst="rect">
              <a:avLst/>
            </a:prstGeom>
            <a:solidFill>
              <a:srgbClr val="8D9CC3"/>
            </a:solid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64E504D1-5236-3180-9BC2-5D548F1EE9B1}"/>
              </a:ext>
            </a:extLst>
          </p:cNvPr>
          <p:cNvSpPr txBox="1"/>
          <p:nvPr/>
        </p:nvSpPr>
        <p:spPr>
          <a:xfrm>
            <a:off x="220274" y="5532354"/>
            <a:ext cx="6097712" cy="246221"/>
          </a:xfrm>
          <a:prstGeom prst="rect">
            <a:avLst/>
          </a:prstGeom>
          <a:noFill/>
        </p:spPr>
        <p:txBody>
          <a:bodyPr wrap="square">
            <a:spAutoFit/>
          </a:bodyPr>
          <a:lstStyle/>
          <a:p>
            <a:r>
              <a:rPr lang="de-AT" sz="1000" dirty="0">
                <a:latin typeface="Roboto" panose="02000000000000000000" pitchFamily="2" charset="0"/>
                <a:ea typeface="Roboto" panose="02000000000000000000" pitchFamily="2" charset="0"/>
                <a:cs typeface="Roboto" panose="02000000000000000000" pitchFamily="2" charset="0"/>
              </a:rPr>
              <a:t>Quelle: </a:t>
            </a:r>
            <a:r>
              <a:rPr lang="de-AT" sz="1000" dirty="0">
                <a:latin typeface="Roboto" panose="02000000000000000000" pitchFamily="2" charset="0"/>
                <a:ea typeface="Roboto" panose="02000000000000000000" pitchFamily="2" charset="0"/>
                <a:cs typeface="Roboto" panose="02000000000000000000" pitchFamily="2" charset="0"/>
                <a:hlinkClick r:id="rId4"/>
              </a:rPr>
              <a:t>Bundeshaushalt (wko.at)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5A4B5377-C953-0DBE-32CF-3AB29C2F86A2}"/>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KÖRPERSCHAFTSTEUER (</a:t>
            </a:r>
            <a:r>
              <a:rPr lang="de-DE" sz="3200" b="1" dirty="0" err="1">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KÖSt</a:t>
            </a:r>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46" name="Gruppieren 45">
            <a:extLst>
              <a:ext uri="{FF2B5EF4-FFF2-40B4-BE49-F238E27FC236}">
                <a16:creationId xmlns:a16="http://schemas.microsoft.com/office/drawing/2014/main" id="{FFD86431-BFE2-5F42-7D3F-3A4D0BBC3ACA}"/>
              </a:ext>
            </a:extLst>
          </p:cNvPr>
          <p:cNvGrpSpPr/>
          <p:nvPr/>
        </p:nvGrpSpPr>
        <p:grpSpPr>
          <a:xfrm>
            <a:off x="2669704" y="5847588"/>
            <a:ext cx="2127047" cy="900000"/>
            <a:chOff x="-715153" y="2183036"/>
            <a:chExt cx="2127047" cy="900000"/>
          </a:xfrm>
          <a:solidFill>
            <a:srgbClr val="B6C0D8"/>
          </a:solidFill>
        </p:grpSpPr>
        <p:sp>
          <p:nvSpPr>
            <p:cNvPr id="47" name="Rechteck 46">
              <a:extLst>
                <a:ext uri="{FF2B5EF4-FFF2-40B4-BE49-F238E27FC236}">
                  <a16:creationId xmlns:a16="http://schemas.microsoft.com/office/drawing/2014/main" id="{EE577ECB-1581-7DB1-4EF8-3E445E3AC86F}"/>
                </a:ext>
              </a:extLst>
            </p:cNvPr>
            <p:cNvSpPr>
              <a:spLocks/>
            </p:cNvSpPr>
            <p:nvPr/>
          </p:nvSpPr>
          <p:spPr>
            <a:xfrm>
              <a:off x="-715153" y="2183036"/>
              <a:ext cx="2127047"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076C9CD9-B4D4-3DEF-47B3-000918183C1E}"/>
                </a:ext>
              </a:extLst>
            </p:cNvPr>
            <p:cNvSpPr txBox="1"/>
            <p:nvPr/>
          </p:nvSpPr>
          <p:spPr>
            <a:xfrm>
              <a:off x="-514130" y="2227761"/>
              <a:ext cx="1688661" cy="830997"/>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cxnSp>
        <p:nvCxnSpPr>
          <p:cNvPr id="9" name="Gerade Verbindung mit Pfeil 8">
            <a:extLst>
              <a:ext uri="{FF2B5EF4-FFF2-40B4-BE49-F238E27FC236}">
                <a16:creationId xmlns:a16="http://schemas.microsoft.com/office/drawing/2014/main" id="{3D5886C1-FF13-DBAF-F97B-A1FEF0FA7D3E}"/>
              </a:ext>
            </a:extLst>
          </p:cNvPr>
          <p:cNvCxnSpPr>
            <a:cxnSpLocks/>
          </p:cNvCxnSpPr>
          <p:nvPr/>
        </p:nvCxnSpPr>
        <p:spPr>
          <a:xfrm flipH="1" flipV="1">
            <a:off x="4629883" y="1791855"/>
            <a:ext cx="2112662" cy="948544"/>
          </a:xfrm>
          <a:prstGeom prst="straightConnector1">
            <a:avLst/>
          </a:prstGeom>
          <a:ln w="19050">
            <a:solidFill>
              <a:srgbClr val="8D9CC3"/>
            </a:solidFill>
            <a:tailEnd type="triangle"/>
          </a:ln>
        </p:spPr>
        <p:style>
          <a:lnRef idx="1">
            <a:schemeClr val="accent3"/>
          </a:lnRef>
          <a:fillRef idx="0">
            <a:schemeClr val="accent3"/>
          </a:fillRef>
          <a:effectRef idx="0">
            <a:schemeClr val="accent3"/>
          </a:effectRef>
          <a:fontRef idx="minor">
            <a:schemeClr val="tx1"/>
          </a:fontRef>
        </p:style>
      </p:cxnSp>
      <p:pic>
        <p:nvPicPr>
          <p:cNvPr id="35" name="Grafik 34">
            <a:extLst>
              <a:ext uri="{FF2B5EF4-FFF2-40B4-BE49-F238E27FC236}">
                <a16:creationId xmlns:a16="http://schemas.microsoft.com/office/drawing/2014/main" id="{4CE76ABC-17B2-B030-EE66-E07F1A903A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398329" y="244641"/>
            <a:ext cx="540000" cy="540000"/>
          </a:xfrm>
          <a:prstGeom prst="rect">
            <a:avLst/>
          </a:prstGeom>
        </p:spPr>
      </p:pic>
    </p:spTree>
    <p:extLst>
      <p:ext uri="{BB962C8B-B14F-4D97-AF65-F5344CB8AC3E}">
        <p14:creationId xmlns:p14="http://schemas.microsoft.com/office/powerpoint/2010/main" val="221708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EC935-C817-4CA0-E39B-60588A4472C1}"/>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EFC3CE9D-EDCA-9D7E-1604-D989657DD77F}"/>
              </a:ext>
            </a:extLst>
          </p:cNvPr>
          <p:cNvGrpSpPr/>
          <p:nvPr/>
        </p:nvGrpSpPr>
        <p:grpSpPr>
          <a:xfrm>
            <a:off x="907990" y="1429720"/>
            <a:ext cx="4191352" cy="3458561"/>
            <a:chOff x="7151417" y="1156195"/>
            <a:chExt cx="4191352" cy="3458561"/>
          </a:xfrm>
        </p:grpSpPr>
        <p:sp>
          <p:nvSpPr>
            <p:cNvPr id="4" name="Rechteck: abgerundete Ecken 17">
              <a:extLst>
                <a:ext uri="{FF2B5EF4-FFF2-40B4-BE49-F238E27FC236}">
                  <a16:creationId xmlns:a16="http://schemas.microsoft.com/office/drawing/2014/main" id="{E9570E0A-E0D3-A8E2-2B1E-167D2CA6B26C}"/>
                </a:ext>
              </a:extLst>
            </p:cNvPr>
            <p:cNvSpPr/>
            <p:nvPr/>
          </p:nvSpPr>
          <p:spPr>
            <a:xfrm>
              <a:off x="7153362" y="1156196"/>
              <a:ext cx="4189407" cy="3458560"/>
            </a:xfrm>
            <a:prstGeom prst="roundRect">
              <a:avLst>
                <a:gd name="adj" fmla="val 2682"/>
              </a:avLst>
            </a:prstGeom>
            <a:solidFill>
              <a:srgbClr val="98B9CE">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5" name="Rechteck: abgerundete Ecken 18">
              <a:extLst>
                <a:ext uri="{FF2B5EF4-FFF2-40B4-BE49-F238E27FC236}">
                  <a16:creationId xmlns:a16="http://schemas.microsoft.com/office/drawing/2014/main" id="{907895EE-F367-4EAD-1839-D83321F96392}"/>
                </a:ext>
              </a:extLst>
            </p:cNvPr>
            <p:cNvSpPr/>
            <p:nvPr/>
          </p:nvSpPr>
          <p:spPr>
            <a:xfrm>
              <a:off x="7151417" y="1156195"/>
              <a:ext cx="4189407" cy="540000"/>
            </a:xfrm>
            <a:prstGeom prst="roundRect">
              <a:avLst/>
            </a:prstGeom>
            <a:solidFill>
              <a:srgbClr val="98B9CE"/>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6" name="Textfeld 5">
              <a:extLst>
                <a:ext uri="{FF2B5EF4-FFF2-40B4-BE49-F238E27FC236}">
                  <a16:creationId xmlns:a16="http://schemas.microsoft.com/office/drawing/2014/main" id="{3A3C3612-F93B-34DD-CC14-0C3BED3A9ACA}"/>
                </a:ext>
              </a:extLst>
            </p:cNvPr>
            <p:cNvSpPr txBox="1"/>
            <p:nvPr/>
          </p:nvSpPr>
          <p:spPr>
            <a:xfrm>
              <a:off x="7507840" y="1224869"/>
              <a:ext cx="3281875" cy="400110"/>
            </a:xfrm>
            <a:prstGeom prst="rect">
              <a:avLst/>
            </a:prstGeom>
            <a:noFill/>
          </p:spPr>
          <p:txBody>
            <a:bodyPr wrap="square" rtlCol="0">
              <a:spAutoFit/>
            </a:bodyPr>
            <a:lstStyle/>
            <a:p>
              <a:pPr algn="ct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sp>
          <p:nvSpPr>
            <p:cNvPr id="8" name="Textfeld 7">
              <a:extLst>
                <a:ext uri="{FF2B5EF4-FFF2-40B4-BE49-F238E27FC236}">
                  <a16:creationId xmlns:a16="http://schemas.microsoft.com/office/drawing/2014/main" id="{2FFB3F2A-55E5-65EA-35D7-F7545C5376FB}"/>
                </a:ext>
              </a:extLst>
            </p:cNvPr>
            <p:cNvSpPr txBox="1"/>
            <p:nvPr/>
          </p:nvSpPr>
          <p:spPr>
            <a:xfrm>
              <a:off x="7284524" y="1795886"/>
              <a:ext cx="3974248" cy="272895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Die KESt wird auf </a:t>
              </a:r>
              <a:r>
                <a:rPr lang="de-AT" sz="1600" b="1" dirty="0">
                  <a:solidFill>
                    <a:srgbClr val="98B9CE"/>
                  </a:solidFill>
                  <a:latin typeface="Roboto" panose="02000000000000000000" pitchFamily="2" charset="0"/>
                  <a:ea typeface="Roboto" panose="02000000000000000000" pitchFamily="2" charset="0"/>
                  <a:cs typeface="Roboto" panose="02000000000000000000" pitchFamily="2" charset="0"/>
                </a:rPr>
                <a:t>Kapitalerträge</a:t>
              </a: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 erhoben, wie z.B. Zinsen am Sparbuch, Dividenden oder Kursgewinne beim Verkauf von Wertpapieren. </a:t>
              </a:r>
            </a:p>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Sie hat einen gleichbleibenden  Steuersatz.</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Sie wird grundsätzlich von Banken und anderen Finanzinstituten direkt an das Finanzamt abgeführt.</a:t>
              </a:r>
              <a:endParaRPr lang="de-AT" sz="16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pSp>
      <p:graphicFrame>
        <p:nvGraphicFramePr>
          <p:cNvPr id="10" name="Inhaltsplatzhalter 5">
            <a:extLst>
              <a:ext uri="{FF2B5EF4-FFF2-40B4-BE49-F238E27FC236}">
                <a16:creationId xmlns:a16="http://schemas.microsoft.com/office/drawing/2014/main" id="{39FD1037-A401-E6CC-8AD4-6EBC6255C2CD}"/>
              </a:ext>
            </a:extLst>
          </p:cNvPr>
          <p:cNvGraphicFramePr>
            <a:graphicFrameLocks/>
          </p:cNvGraphicFramePr>
          <p:nvPr>
            <p:extLst>
              <p:ext uri="{D42A27DB-BD31-4B8C-83A1-F6EECF244321}">
                <p14:modId xmlns:p14="http://schemas.microsoft.com/office/powerpoint/2010/main" val="1995915790"/>
              </p:ext>
            </p:extLst>
          </p:nvPr>
        </p:nvGraphicFramePr>
        <p:xfrm>
          <a:off x="6175454" y="850942"/>
          <a:ext cx="5222875" cy="4841875"/>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uppieren 13">
            <a:extLst>
              <a:ext uri="{FF2B5EF4-FFF2-40B4-BE49-F238E27FC236}">
                <a16:creationId xmlns:a16="http://schemas.microsoft.com/office/drawing/2014/main" id="{580925B6-47D3-564D-9214-6ECB83AFB38C}"/>
              </a:ext>
            </a:extLst>
          </p:cNvPr>
          <p:cNvGrpSpPr/>
          <p:nvPr/>
        </p:nvGrpSpPr>
        <p:grpSpPr>
          <a:xfrm>
            <a:off x="253671" y="5847588"/>
            <a:ext cx="2182690" cy="900000"/>
            <a:chOff x="-715152" y="1133748"/>
            <a:chExt cx="2182690" cy="900000"/>
          </a:xfrm>
          <a:solidFill>
            <a:srgbClr val="C3D7E3"/>
          </a:solidFill>
        </p:grpSpPr>
        <p:sp>
          <p:nvSpPr>
            <p:cNvPr id="15" name="Rechteck 14">
              <a:extLst>
                <a:ext uri="{FF2B5EF4-FFF2-40B4-BE49-F238E27FC236}">
                  <a16:creationId xmlns:a16="http://schemas.microsoft.com/office/drawing/2014/main" id="{067D62CA-A0F5-8CC6-13B2-68BCA16A2C60}"/>
                </a:ext>
              </a:extLst>
            </p:cNvPr>
            <p:cNvSpPr>
              <a:spLocks/>
            </p:cNvSpPr>
            <p:nvPr/>
          </p:nvSpPr>
          <p:spPr>
            <a:xfrm>
              <a:off x="-715152" y="1133748"/>
              <a:ext cx="218269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4CA7DDA7-4A82-BC00-D3AA-7F13841201E1}"/>
                </a:ext>
              </a:extLst>
            </p:cNvPr>
            <p:cNvSpPr txBox="1"/>
            <p:nvPr/>
          </p:nvSpPr>
          <p:spPr>
            <a:xfrm>
              <a:off x="-566899" y="1292928"/>
              <a:ext cx="1794199"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D7ACA8CB-491E-1E12-AA19-33E95A0FF851}"/>
              </a:ext>
            </a:extLst>
          </p:cNvPr>
          <p:cNvGrpSpPr/>
          <p:nvPr/>
        </p:nvGrpSpPr>
        <p:grpSpPr>
          <a:xfrm>
            <a:off x="9836895" y="5847588"/>
            <a:ext cx="2101434" cy="900000"/>
            <a:chOff x="-715152" y="5411458"/>
            <a:chExt cx="2101434" cy="900000"/>
          </a:xfrm>
          <a:solidFill>
            <a:srgbClr val="C3D7E3"/>
          </a:solidFill>
        </p:grpSpPr>
        <p:sp>
          <p:nvSpPr>
            <p:cNvPr id="18" name="Rechteck 17">
              <a:extLst>
                <a:ext uri="{FF2B5EF4-FFF2-40B4-BE49-F238E27FC236}">
                  <a16:creationId xmlns:a16="http://schemas.microsoft.com/office/drawing/2014/main" id="{9A3A3088-FB93-4CB6-4019-2AF211923F0C}"/>
                </a:ext>
              </a:extLst>
            </p:cNvPr>
            <p:cNvSpPr>
              <a:spLocks/>
            </p:cNvSpPr>
            <p:nvPr/>
          </p:nvSpPr>
          <p:spPr>
            <a:xfrm>
              <a:off x="-715152" y="5411458"/>
              <a:ext cx="210143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04DF8E39-A9A2-F873-1527-8606AB2C7F16}"/>
                </a:ext>
              </a:extLst>
            </p:cNvPr>
            <p:cNvSpPr txBox="1"/>
            <p:nvPr/>
          </p:nvSpPr>
          <p:spPr>
            <a:xfrm>
              <a:off x="-715152" y="5722599"/>
              <a:ext cx="2090704" cy="296941"/>
            </a:xfrm>
            <a:prstGeom prst="rect">
              <a:avLst/>
            </a:prstGeom>
            <a:grp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3" name="Gruppieren 22">
            <a:extLst>
              <a:ext uri="{FF2B5EF4-FFF2-40B4-BE49-F238E27FC236}">
                <a16:creationId xmlns:a16="http://schemas.microsoft.com/office/drawing/2014/main" id="{68F7D0C5-A521-5AEF-B656-7DBF212D8917}"/>
              </a:ext>
            </a:extLst>
          </p:cNvPr>
          <p:cNvGrpSpPr/>
          <p:nvPr/>
        </p:nvGrpSpPr>
        <p:grpSpPr>
          <a:xfrm>
            <a:off x="7478223" y="5847588"/>
            <a:ext cx="2090704" cy="900000"/>
            <a:chOff x="-715152" y="4339134"/>
            <a:chExt cx="2090704" cy="900000"/>
          </a:xfrm>
          <a:solidFill>
            <a:schemeClr val="bg1">
              <a:lumMod val="95000"/>
            </a:schemeClr>
          </a:solidFill>
        </p:grpSpPr>
        <p:sp>
          <p:nvSpPr>
            <p:cNvPr id="24" name="Rechteck 23">
              <a:extLst>
                <a:ext uri="{FF2B5EF4-FFF2-40B4-BE49-F238E27FC236}">
                  <a16:creationId xmlns:a16="http://schemas.microsoft.com/office/drawing/2014/main" id="{784DC5B2-2C24-5856-65D8-CCA14B538656}"/>
                </a:ext>
              </a:extLst>
            </p:cNvPr>
            <p:cNvSpPr>
              <a:spLocks/>
            </p:cNvSpPr>
            <p:nvPr/>
          </p:nvSpPr>
          <p:spPr>
            <a:xfrm>
              <a:off x="-715152" y="4339134"/>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777C13AF-F0F6-CAAD-55C0-C7928E088F61}"/>
                </a:ext>
              </a:extLst>
            </p:cNvPr>
            <p:cNvSpPr txBox="1"/>
            <p:nvPr/>
          </p:nvSpPr>
          <p:spPr>
            <a:xfrm>
              <a:off x="-668521" y="4476281"/>
              <a:ext cx="1997442" cy="584775"/>
            </a:xfrm>
            <a:prstGeom prst="rect">
              <a:avLst/>
            </a:prstGeom>
            <a:solidFill>
              <a:srgbClr val="98B9CE"/>
            </a:solid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pic>
        <p:nvPicPr>
          <p:cNvPr id="2" name="Grafik 1">
            <a:extLst>
              <a:ext uri="{FF2B5EF4-FFF2-40B4-BE49-F238E27FC236}">
                <a16:creationId xmlns:a16="http://schemas.microsoft.com/office/drawing/2014/main" id="{3FB1C5C9-8C2F-8E7A-9512-7028540D882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398329" y="244641"/>
            <a:ext cx="540000" cy="540000"/>
          </a:xfrm>
          <a:prstGeom prst="rect">
            <a:avLst/>
          </a:prstGeom>
        </p:spPr>
      </p:pic>
      <p:grpSp>
        <p:nvGrpSpPr>
          <p:cNvPr id="26" name="Gruppieren 25">
            <a:extLst>
              <a:ext uri="{FF2B5EF4-FFF2-40B4-BE49-F238E27FC236}">
                <a16:creationId xmlns:a16="http://schemas.microsoft.com/office/drawing/2014/main" id="{53323C9F-F08C-EC7A-761F-4B668B55FDD4}"/>
              </a:ext>
            </a:extLst>
          </p:cNvPr>
          <p:cNvGrpSpPr/>
          <p:nvPr/>
        </p:nvGrpSpPr>
        <p:grpSpPr>
          <a:xfrm>
            <a:off x="5099342" y="5847588"/>
            <a:ext cx="2110914" cy="900000"/>
            <a:chOff x="-715152" y="3265898"/>
            <a:chExt cx="2110914" cy="900000"/>
          </a:xfrm>
          <a:solidFill>
            <a:srgbClr val="C3D7E3"/>
          </a:solidFill>
        </p:grpSpPr>
        <p:sp>
          <p:nvSpPr>
            <p:cNvPr id="27" name="Rechteck 26">
              <a:extLst>
                <a:ext uri="{FF2B5EF4-FFF2-40B4-BE49-F238E27FC236}">
                  <a16:creationId xmlns:a16="http://schemas.microsoft.com/office/drawing/2014/main" id="{E4794577-BCDC-AA59-6565-54F5F5863763}"/>
                </a:ext>
              </a:extLst>
            </p:cNvPr>
            <p:cNvSpPr>
              <a:spLocks/>
            </p:cNvSpPr>
            <p:nvPr/>
          </p:nvSpPr>
          <p:spPr>
            <a:xfrm>
              <a:off x="-715152" y="3265898"/>
              <a:ext cx="211091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EDC72C2E-0BF7-502D-3CF6-E8FE2AB6B672}"/>
                </a:ext>
              </a:extLst>
            </p:cNvPr>
            <p:cNvSpPr txBox="1"/>
            <p:nvPr/>
          </p:nvSpPr>
          <p:spPr>
            <a:xfrm>
              <a:off x="-445630" y="3417340"/>
              <a:ext cx="1551660" cy="584775"/>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A3F4C07B-0831-E888-6BC1-7D569C2FF331}"/>
              </a:ext>
            </a:extLst>
          </p:cNvPr>
          <p:cNvSpPr txBox="1"/>
          <p:nvPr/>
        </p:nvSpPr>
        <p:spPr>
          <a:xfrm>
            <a:off x="220274" y="5532354"/>
            <a:ext cx="6097712" cy="246221"/>
          </a:xfrm>
          <a:prstGeom prst="rect">
            <a:avLst/>
          </a:prstGeom>
          <a:noFill/>
        </p:spPr>
        <p:txBody>
          <a:bodyPr wrap="square">
            <a:spAutoFit/>
          </a:bodyPr>
          <a:lstStyle/>
          <a:p>
            <a:r>
              <a:rPr lang="de-AT" sz="1000" dirty="0">
                <a:latin typeface="Roboto" panose="02000000000000000000" pitchFamily="2" charset="0"/>
                <a:ea typeface="Roboto" panose="02000000000000000000" pitchFamily="2" charset="0"/>
                <a:cs typeface="Roboto" panose="02000000000000000000" pitchFamily="2" charset="0"/>
              </a:rPr>
              <a:t>Quelle: </a:t>
            </a:r>
            <a:r>
              <a:rPr lang="de-AT" sz="1000" dirty="0">
                <a:latin typeface="Roboto" panose="02000000000000000000" pitchFamily="2" charset="0"/>
                <a:ea typeface="Roboto" panose="02000000000000000000" pitchFamily="2" charset="0"/>
                <a:cs typeface="Roboto" panose="02000000000000000000" pitchFamily="2" charset="0"/>
                <a:hlinkClick r:id="rId5"/>
              </a:rPr>
              <a:t>Bundeshaushalt (wko.at)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3058BAF4-3C23-092D-E8C7-A81111463406}"/>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KAPITALERTRAGSTEUER (KESt)</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46" name="Gruppieren 45">
            <a:extLst>
              <a:ext uri="{FF2B5EF4-FFF2-40B4-BE49-F238E27FC236}">
                <a16:creationId xmlns:a16="http://schemas.microsoft.com/office/drawing/2014/main" id="{2FD06636-4D1D-DBED-B997-3DF66A6EFD2F}"/>
              </a:ext>
            </a:extLst>
          </p:cNvPr>
          <p:cNvGrpSpPr/>
          <p:nvPr/>
        </p:nvGrpSpPr>
        <p:grpSpPr>
          <a:xfrm>
            <a:off x="2704328" y="5847588"/>
            <a:ext cx="2127047" cy="900000"/>
            <a:chOff x="-715153" y="2183036"/>
            <a:chExt cx="2127047" cy="900000"/>
          </a:xfrm>
          <a:solidFill>
            <a:srgbClr val="C3D7E3"/>
          </a:solidFill>
        </p:grpSpPr>
        <p:sp>
          <p:nvSpPr>
            <p:cNvPr id="47" name="Rechteck 46">
              <a:extLst>
                <a:ext uri="{FF2B5EF4-FFF2-40B4-BE49-F238E27FC236}">
                  <a16:creationId xmlns:a16="http://schemas.microsoft.com/office/drawing/2014/main" id="{9C45BB31-F0AC-D899-E2EE-9CC91276BEC7}"/>
                </a:ext>
              </a:extLst>
            </p:cNvPr>
            <p:cNvSpPr>
              <a:spLocks/>
            </p:cNvSpPr>
            <p:nvPr/>
          </p:nvSpPr>
          <p:spPr>
            <a:xfrm>
              <a:off x="-715153" y="2183036"/>
              <a:ext cx="2127047"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B9D4FD9E-D4B7-C0A9-C54B-3EDA9A683782}"/>
                </a:ext>
              </a:extLst>
            </p:cNvPr>
            <p:cNvSpPr txBox="1"/>
            <p:nvPr/>
          </p:nvSpPr>
          <p:spPr>
            <a:xfrm>
              <a:off x="-514130" y="2227761"/>
              <a:ext cx="1688661" cy="830997"/>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cxnSp>
        <p:nvCxnSpPr>
          <p:cNvPr id="9" name="Gerade Verbindung mit Pfeil 8">
            <a:extLst>
              <a:ext uri="{FF2B5EF4-FFF2-40B4-BE49-F238E27FC236}">
                <a16:creationId xmlns:a16="http://schemas.microsoft.com/office/drawing/2014/main" id="{3965BFDC-2F0D-7223-8661-2C1F96E8F6E2}"/>
              </a:ext>
            </a:extLst>
          </p:cNvPr>
          <p:cNvCxnSpPr>
            <a:cxnSpLocks/>
          </p:cNvCxnSpPr>
          <p:nvPr/>
        </p:nvCxnSpPr>
        <p:spPr>
          <a:xfrm flipH="1" flipV="1">
            <a:off x="5228559" y="1801647"/>
            <a:ext cx="1981697" cy="572098"/>
          </a:xfrm>
          <a:prstGeom prst="straightConnector1">
            <a:avLst/>
          </a:prstGeom>
          <a:ln w="19050">
            <a:solidFill>
              <a:srgbClr val="8D9CC3"/>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4552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11AE-0244-237D-7D52-84A27E7FF8AB}"/>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05973A07-8ED8-A75B-0AB8-F9AA04C48E51}"/>
              </a:ext>
            </a:extLst>
          </p:cNvPr>
          <p:cNvGrpSpPr/>
          <p:nvPr/>
        </p:nvGrpSpPr>
        <p:grpSpPr>
          <a:xfrm>
            <a:off x="907990" y="1429720"/>
            <a:ext cx="4191352" cy="3458561"/>
            <a:chOff x="7151417" y="1156195"/>
            <a:chExt cx="4191352" cy="3458561"/>
          </a:xfrm>
        </p:grpSpPr>
        <p:sp>
          <p:nvSpPr>
            <p:cNvPr id="4" name="Rechteck: abgerundete Ecken 17">
              <a:extLst>
                <a:ext uri="{FF2B5EF4-FFF2-40B4-BE49-F238E27FC236}">
                  <a16:creationId xmlns:a16="http://schemas.microsoft.com/office/drawing/2014/main" id="{162E099F-0497-BF6A-F4DA-07E3E31F2871}"/>
                </a:ext>
              </a:extLst>
            </p:cNvPr>
            <p:cNvSpPr/>
            <p:nvPr/>
          </p:nvSpPr>
          <p:spPr>
            <a:xfrm>
              <a:off x="7153362" y="1156196"/>
              <a:ext cx="4189407" cy="3458560"/>
            </a:xfrm>
            <a:prstGeom prst="roundRect">
              <a:avLst>
                <a:gd name="adj" fmla="val 2682"/>
              </a:avLst>
            </a:prstGeom>
            <a:solidFill>
              <a:srgbClr val="A1D2D8">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5" name="Rechteck: abgerundete Ecken 18">
              <a:extLst>
                <a:ext uri="{FF2B5EF4-FFF2-40B4-BE49-F238E27FC236}">
                  <a16:creationId xmlns:a16="http://schemas.microsoft.com/office/drawing/2014/main" id="{7BB5CB2F-DA33-F930-0BD7-760F27BA6B86}"/>
                </a:ext>
              </a:extLst>
            </p:cNvPr>
            <p:cNvSpPr/>
            <p:nvPr/>
          </p:nvSpPr>
          <p:spPr>
            <a:xfrm>
              <a:off x="7151417" y="1156195"/>
              <a:ext cx="4189407" cy="540000"/>
            </a:xfrm>
            <a:prstGeom prst="roundRect">
              <a:avLst/>
            </a:prstGeom>
            <a:solidFill>
              <a:srgbClr val="A1D2D8"/>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6" name="Textfeld 5">
              <a:extLst>
                <a:ext uri="{FF2B5EF4-FFF2-40B4-BE49-F238E27FC236}">
                  <a16:creationId xmlns:a16="http://schemas.microsoft.com/office/drawing/2014/main" id="{F764391C-D21B-0D93-8ACD-322961DCBA3B}"/>
                </a:ext>
              </a:extLst>
            </p:cNvPr>
            <p:cNvSpPr txBox="1"/>
            <p:nvPr/>
          </p:nvSpPr>
          <p:spPr>
            <a:xfrm>
              <a:off x="7507840" y="1224869"/>
              <a:ext cx="3281875" cy="400110"/>
            </a:xfrm>
            <a:prstGeom prst="rect">
              <a:avLst/>
            </a:prstGeom>
            <a:noFill/>
          </p:spPr>
          <p:txBody>
            <a:bodyPr wrap="square" rtlCol="0">
              <a:spAutoFit/>
            </a:bodyPr>
            <a:lstStyle/>
            <a:p>
              <a:pPr algn="ct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Sonstige Steuern</a:t>
              </a:r>
            </a:p>
          </p:txBody>
        </p:sp>
        <p:sp>
          <p:nvSpPr>
            <p:cNvPr id="8" name="Textfeld 7">
              <a:extLst>
                <a:ext uri="{FF2B5EF4-FFF2-40B4-BE49-F238E27FC236}">
                  <a16:creationId xmlns:a16="http://schemas.microsoft.com/office/drawing/2014/main" id="{185DCCF1-B88C-77E2-34DC-9BDD1743A54D}"/>
                </a:ext>
              </a:extLst>
            </p:cNvPr>
            <p:cNvSpPr txBox="1"/>
            <p:nvPr/>
          </p:nvSpPr>
          <p:spPr>
            <a:xfrm>
              <a:off x="7284524" y="1795886"/>
              <a:ext cx="3974248" cy="2728952"/>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Es gibt noch </a:t>
              </a:r>
              <a:r>
                <a:rPr lang="de-DE" sz="1600" b="1" dirty="0">
                  <a:solidFill>
                    <a:srgbClr val="A1D2D8"/>
                  </a:solidFill>
                  <a:latin typeface="Roboto" panose="02000000000000000000" pitchFamily="2" charset="0"/>
                  <a:ea typeface="Roboto" panose="02000000000000000000" pitchFamily="2" charset="0"/>
                  <a:cs typeface="Roboto" panose="02000000000000000000" pitchFamily="2" charset="0"/>
                </a:rPr>
                <a:t>weitere Verbrauchs- und </a:t>
              </a:r>
              <a:r>
                <a:rPr lang="de-DE" sz="1600" b="1" dirty="0" err="1">
                  <a:solidFill>
                    <a:srgbClr val="A1D2D8"/>
                  </a:solidFill>
                  <a:latin typeface="Roboto" panose="02000000000000000000" pitchFamily="2" charset="0"/>
                  <a:ea typeface="Roboto" panose="02000000000000000000" pitchFamily="2" charset="0"/>
                  <a:cs typeface="Roboto" panose="02000000000000000000" pitchFamily="2" charset="0"/>
                </a:rPr>
                <a:t>Verkehrsteuern</a:t>
              </a:r>
              <a:r>
                <a:rPr lang="de-DE" sz="1600" b="1" dirty="0">
                  <a:solidFill>
                    <a:srgbClr val="A1D2D8"/>
                  </a:solidFill>
                  <a:latin typeface="Roboto" panose="02000000000000000000" pitchFamily="2" charset="0"/>
                  <a:ea typeface="Roboto" panose="02000000000000000000" pitchFamily="2" charset="0"/>
                  <a:cs typeface="Roboto" panose="02000000000000000000" pitchFamily="2" charset="0"/>
                </a:rPr>
                <a:t> </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wie beispielsweise die Tabaksteuer, die Mineralölsteuer, die CO2-Steuer oder die Grunderwerbsteuer. </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Alle österreichischen Steuern werden auf der </a:t>
              </a:r>
              <a:r>
                <a:rPr lang="de-DE" sz="1600" b="1" dirty="0">
                  <a:solidFill>
                    <a:srgbClr val="A1D2D8"/>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Website</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des Bundesministeriums für Finanzen aufgelistet. </a:t>
              </a:r>
              <a:endParaRPr lang="de-AT" sz="16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pSp>
      <p:graphicFrame>
        <p:nvGraphicFramePr>
          <p:cNvPr id="10" name="Inhaltsplatzhalter 5">
            <a:extLst>
              <a:ext uri="{FF2B5EF4-FFF2-40B4-BE49-F238E27FC236}">
                <a16:creationId xmlns:a16="http://schemas.microsoft.com/office/drawing/2014/main" id="{2C35E788-8863-E171-2D4A-C912D12A696B}"/>
              </a:ext>
            </a:extLst>
          </p:cNvPr>
          <p:cNvGraphicFramePr>
            <a:graphicFrameLocks/>
          </p:cNvGraphicFramePr>
          <p:nvPr>
            <p:extLst>
              <p:ext uri="{D42A27DB-BD31-4B8C-83A1-F6EECF244321}">
                <p14:modId xmlns:p14="http://schemas.microsoft.com/office/powerpoint/2010/main" val="916117431"/>
              </p:ext>
            </p:extLst>
          </p:nvPr>
        </p:nvGraphicFramePr>
        <p:xfrm>
          <a:off x="6190857" y="807110"/>
          <a:ext cx="5222875" cy="4841875"/>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uppieren 13">
            <a:extLst>
              <a:ext uri="{FF2B5EF4-FFF2-40B4-BE49-F238E27FC236}">
                <a16:creationId xmlns:a16="http://schemas.microsoft.com/office/drawing/2014/main" id="{31E7F2C0-6557-B189-6B5B-5303CA97F868}"/>
              </a:ext>
            </a:extLst>
          </p:cNvPr>
          <p:cNvGrpSpPr/>
          <p:nvPr/>
        </p:nvGrpSpPr>
        <p:grpSpPr>
          <a:xfrm>
            <a:off x="253671" y="5847588"/>
            <a:ext cx="2182690" cy="900000"/>
            <a:chOff x="-715152" y="1133748"/>
            <a:chExt cx="2182690" cy="900000"/>
          </a:xfrm>
          <a:solidFill>
            <a:srgbClr val="C1E0E5"/>
          </a:solidFill>
        </p:grpSpPr>
        <p:sp>
          <p:nvSpPr>
            <p:cNvPr id="15" name="Rechteck 14">
              <a:extLst>
                <a:ext uri="{FF2B5EF4-FFF2-40B4-BE49-F238E27FC236}">
                  <a16:creationId xmlns:a16="http://schemas.microsoft.com/office/drawing/2014/main" id="{13224971-C62D-BB1F-5601-61CC3FFA6A71}"/>
                </a:ext>
              </a:extLst>
            </p:cNvPr>
            <p:cNvSpPr>
              <a:spLocks/>
            </p:cNvSpPr>
            <p:nvPr/>
          </p:nvSpPr>
          <p:spPr>
            <a:xfrm>
              <a:off x="-715152" y="1133748"/>
              <a:ext cx="2182690"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06316F6F-08AB-4C5E-D9FF-81DA2A154113}"/>
                </a:ext>
              </a:extLst>
            </p:cNvPr>
            <p:cNvSpPr txBox="1"/>
            <p:nvPr/>
          </p:nvSpPr>
          <p:spPr>
            <a:xfrm>
              <a:off x="-566899" y="1292928"/>
              <a:ext cx="1794199"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87C73D73-81B8-C6EF-B6C5-7003122C9E1C}"/>
              </a:ext>
            </a:extLst>
          </p:cNvPr>
          <p:cNvGrpSpPr/>
          <p:nvPr/>
        </p:nvGrpSpPr>
        <p:grpSpPr>
          <a:xfrm>
            <a:off x="9836895" y="5847588"/>
            <a:ext cx="2101434" cy="900000"/>
            <a:chOff x="-715152" y="5411458"/>
            <a:chExt cx="2101434" cy="900000"/>
          </a:xfrm>
          <a:solidFill>
            <a:schemeClr val="bg1">
              <a:lumMod val="95000"/>
            </a:schemeClr>
          </a:solidFill>
        </p:grpSpPr>
        <p:sp>
          <p:nvSpPr>
            <p:cNvPr id="18" name="Rechteck 17">
              <a:extLst>
                <a:ext uri="{FF2B5EF4-FFF2-40B4-BE49-F238E27FC236}">
                  <a16:creationId xmlns:a16="http://schemas.microsoft.com/office/drawing/2014/main" id="{4ACEC19C-1F8F-80AC-AE51-B1F60975A32A}"/>
                </a:ext>
              </a:extLst>
            </p:cNvPr>
            <p:cNvSpPr>
              <a:spLocks/>
            </p:cNvSpPr>
            <p:nvPr/>
          </p:nvSpPr>
          <p:spPr>
            <a:xfrm>
              <a:off x="-715152" y="5411458"/>
              <a:ext cx="210143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2842D9D7-6D19-442A-ED5C-8BC5E9C95FFC}"/>
                </a:ext>
              </a:extLst>
            </p:cNvPr>
            <p:cNvSpPr txBox="1"/>
            <p:nvPr/>
          </p:nvSpPr>
          <p:spPr>
            <a:xfrm>
              <a:off x="-715152" y="5722599"/>
              <a:ext cx="2090704" cy="296941"/>
            </a:xfrm>
            <a:prstGeom prst="rect">
              <a:avLst/>
            </a:prstGeom>
            <a:solidFill>
              <a:srgbClr val="A1D2D8"/>
            </a:solid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3" name="Gruppieren 22">
            <a:extLst>
              <a:ext uri="{FF2B5EF4-FFF2-40B4-BE49-F238E27FC236}">
                <a16:creationId xmlns:a16="http://schemas.microsoft.com/office/drawing/2014/main" id="{13F8595C-95B9-0AC2-1157-85ED5DF013D5}"/>
              </a:ext>
            </a:extLst>
          </p:cNvPr>
          <p:cNvGrpSpPr/>
          <p:nvPr/>
        </p:nvGrpSpPr>
        <p:grpSpPr>
          <a:xfrm>
            <a:off x="7478223" y="5847588"/>
            <a:ext cx="2090704" cy="900000"/>
            <a:chOff x="-715152" y="4339134"/>
            <a:chExt cx="2090704" cy="900000"/>
          </a:xfrm>
          <a:solidFill>
            <a:srgbClr val="C1E0E5"/>
          </a:solidFill>
        </p:grpSpPr>
        <p:sp>
          <p:nvSpPr>
            <p:cNvPr id="24" name="Rechteck 23">
              <a:extLst>
                <a:ext uri="{FF2B5EF4-FFF2-40B4-BE49-F238E27FC236}">
                  <a16:creationId xmlns:a16="http://schemas.microsoft.com/office/drawing/2014/main" id="{4B1496B9-3CE5-A07B-BCEB-A3CDC68D2D05}"/>
                </a:ext>
              </a:extLst>
            </p:cNvPr>
            <p:cNvSpPr>
              <a:spLocks/>
            </p:cNvSpPr>
            <p:nvPr/>
          </p:nvSpPr>
          <p:spPr>
            <a:xfrm>
              <a:off x="-715152" y="4339134"/>
              <a:ext cx="209070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4712812B-3E0B-CC2F-EE8A-24457C5635BA}"/>
                </a:ext>
              </a:extLst>
            </p:cNvPr>
            <p:cNvSpPr txBox="1"/>
            <p:nvPr/>
          </p:nvSpPr>
          <p:spPr>
            <a:xfrm>
              <a:off x="-668521" y="4476281"/>
              <a:ext cx="1997442"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grpSp>
        <p:nvGrpSpPr>
          <p:cNvPr id="26" name="Gruppieren 25">
            <a:extLst>
              <a:ext uri="{FF2B5EF4-FFF2-40B4-BE49-F238E27FC236}">
                <a16:creationId xmlns:a16="http://schemas.microsoft.com/office/drawing/2014/main" id="{E9EEB18B-F6EC-E283-9575-C0081B1F4B8A}"/>
              </a:ext>
            </a:extLst>
          </p:cNvPr>
          <p:cNvGrpSpPr/>
          <p:nvPr/>
        </p:nvGrpSpPr>
        <p:grpSpPr>
          <a:xfrm>
            <a:off x="5099342" y="5847588"/>
            <a:ext cx="2110914" cy="900000"/>
            <a:chOff x="-715152" y="3265898"/>
            <a:chExt cx="2110914" cy="900000"/>
          </a:xfrm>
          <a:solidFill>
            <a:srgbClr val="C1E0E5"/>
          </a:solidFill>
        </p:grpSpPr>
        <p:sp>
          <p:nvSpPr>
            <p:cNvPr id="27" name="Rechteck 26">
              <a:extLst>
                <a:ext uri="{FF2B5EF4-FFF2-40B4-BE49-F238E27FC236}">
                  <a16:creationId xmlns:a16="http://schemas.microsoft.com/office/drawing/2014/main" id="{B186E5C9-849D-B222-F6CD-116EBBEAA11E}"/>
                </a:ext>
              </a:extLst>
            </p:cNvPr>
            <p:cNvSpPr>
              <a:spLocks/>
            </p:cNvSpPr>
            <p:nvPr/>
          </p:nvSpPr>
          <p:spPr>
            <a:xfrm>
              <a:off x="-715152" y="3265898"/>
              <a:ext cx="211091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965DE0E-0B29-66D9-E0AC-37FE2FB449F9}"/>
                </a:ext>
              </a:extLst>
            </p:cNvPr>
            <p:cNvSpPr txBox="1"/>
            <p:nvPr/>
          </p:nvSpPr>
          <p:spPr>
            <a:xfrm>
              <a:off x="-445630" y="3417340"/>
              <a:ext cx="1551660" cy="584775"/>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3FF807B9-74ED-DDA0-B3CC-2C91EA83ACB4}"/>
              </a:ext>
            </a:extLst>
          </p:cNvPr>
          <p:cNvSpPr txBox="1"/>
          <p:nvPr/>
        </p:nvSpPr>
        <p:spPr>
          <a:xfrm>
            <a:off x="220274" y="5532354"/>
            <a:ext cx="6097712" cy="246221"/>
          </a:xfrm>
          <a:prstGeom prst="rect">
            <a:avLst/>
          </a:prstGeom>
          <a:noFill/>
        </p:spPr>
        <p:txBody>
          <a:bodyPr wrap="square">
            <a:spAutoFit/>
          </a:bodyPr>
          <a:lstStyle/>
          <a:p>
            <a:r>
              <a:rPr lang="de-AT" sz="1000" dirty="0">
                <a:latin typeface="Roboto" panose="02000000000000000000" pitchFamily="2" charset="0"/>
                <a:ea typeface="Roboto" panose="02000000000000000000" pitchFamily="2" charset="0"/>
                <a:cs typeface="Roboto" panose="02000000000000000000" pitchFamily="2" charset="0"/>
              </a:rPr>
              <a:t>Quelle: </a:t>
            </a:r>
            <a:r>
              <a:rPr lang="de-AT" sz="1000" dirty="0">
                <a:latin typeface="Roboto" panose="02000000000000000000" pitchFamily="2" charset="0"/>
                <a:ea typeface="Roboto" panose="02000000000000000000" pitchFamily="2" charset="0"/>
                <a:cs typeface="Roboto" panose="02000000000000000000" pitchFamily="2" charset="0"/>
                <a:hlinkClick r:id="rId5"/>
              </a:rPr>
              <a:t>Bundeshaushalt (wko.at)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4B808881-309F-9B4F-F299-80FD147FDDD0}"/>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SONSTIGE STEUERN</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grpSp>
        <p:nvGrpSpPr>
          <p:cNvPr id="46" name="Gruppieren 45">
            <a:extLst>
              <a:ext uri="{FF2B5EF4-FFF2-40B4-BE49-F238E27FC236}">
                <a16:creationId xmlns:a16="http://schemas.microsoft.com/office/drawing/2014/main" id="{ABB359F6-A68F-3B76-C41F-EEFB06C20545}"/>
              </a:ext>
            </a:extLst>
          </p:cNvPr>
          <p:cNvGrpSpPr/>
          <p:nvPr/>
        </p:nvGrpSpPr>
        <p:grpSpPr>
          <a:xfrm>
            <a:off x="2732057" y="5847588"/>
            <a:ext cx="2127047" cy="900000"/>
            <a:chOff x="-715153" y="2183036"/>
            <a:chExt cx="2127047" cy="900000"/>
          </a:xfrm>
          <a:solidFill>
            <a:srgbClr val="C1E0E5"/>
          </a:solidFill>
        </p:grpSpPr>
        <p:sp>
          <p:nvSpPr>
            <p:cNvPr id="47" name="Rechteck 46">
              <a:extLst>
                <a:ext uri="{FF2B5EF4-FFF2-40B4-BE49-F238E27FC236}">
                  <a16:creationId xmlns:a16="http://schemas.microsoft.com/office/drawing/2014/main" id="{DAEB2273-064C-84CE-94E4-D51EB839A495}"/>
                </a:ext>
              </a:extLst>
            </p:cNvPr>
            <p:cNvSpPr>
              <a:spLocks/>
            </p:cNvSpPr>
            <p:nvPr/>
          </p:nvSpPr>
          <p:spPr>
            <a:xfrm>
              <a:off x="-715153" y="2183036"/>
              <a:ext cx="2127047"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Textfeld 47">
              <a:extLst>
                <a:ext uri="{FF2B5EF4-FFF2-40B4-BE49-F238E27FC236}">
                  <a16:creationId xmlns:a16="http://schemas.microsoft.com/office/drawing/2014/main" id="{7022CF19-CC3C-72B1-A472-AC1CFAD5CA6B}"/>
                </a:ext>
              </a:extLst>
            </p:cNvPr>
            <p:cNvSpPr txBox="1"/>
            <p:nvPr/>
          </p:nvSpPr>
          <p:spPr>
            <a:xfrm>
              <a:off x="-514130" y="2227761"/>
              <a:ext cx="1688661" cy="830997"/>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cxnSp>
        <p:nvCxnSpPr>
          <p:cNvPr id="9" name="Gerade Verbindung mit Pfeil 8">
            <a:extLst>
              <a:ext uri="{FF2B5EF4-FFF2-40B4-BE49-F238E27FC236}">
                <a16:creationId xmlns:a16="http://schemas.microsoft.com/office/drawing/2014/main" id="{5BA0077B-A0C9-0865-CA40-49C4FEEB5521}"/>
              </a:ext>
            </a:extLst>
          </p:cNvPr>
          <p:cNvCxnSpPr>
            <a:cxnSpLocks/>
          </p:cNvCxnSpPr>
          <p:nvPr/>
        </p:nvCxnSpPr>
        <p:spPr>
          <a:xfrm flipH="1" flipV="1">
            <a:off x="5228559" y="1698449"/>
            <a:ext cx="2622350" cy="370962"/>
          </a:xfrm>
          <a:prstGeom prst="straightConnector1">
            <a:avLst/>
          </a:prstGeom>
          <a:ln w="19050">
            <a:solidFill>
              <a:srgbClr val="8D9CC3"/>
            </a:solidFill>
            <a:tailEnd type="triangle"/>
          </a:ln>
        </p:spPr>
        <p:style>
          <a:lnRef idx="1">
            <a:schemeClr val="accent3"/>
          </a:lnRef>
          <a:fillRef idx="0">
            <a:schemeClr val="accent3"/>
          </a:fillRef>
          <a:effectRef idx="0">
            <a:schemeClr val="accent3"/>
          </a:effectRef>
          <a:fontRef idx="minor">
            <a:schemeClr val="tx1"/>
          </a:fontRef>
        </p:style>
      </p:cxnSp>
      <p:pic>
        <p:nvPicPr>
          <p:cNvPr id="12" name="Grafik 11">
            <a:extLst>
              <a:ext uri="{FF2B5EF4-FFF2-40B4-BE49-F238E27FC236}">
                <a16:creationId xmlns:a16="http://schemas.microsoft.com/office/drawing/2014/main" id="{2152A309-BDEA-BF96-AFAF-D4FF00D11BBB}"/>
              </a:ext>
            </a:extLst>
          </p:cNvPr>
          <p:cNvPicPr>
            <a:picLocks noChangeAspect="1"/>
          </p:cNvPicPr>
          <p:nvPr/>
        </p:nvPicPr>
        <p:blipFill>
          <a:blip r:embed="rId6"/>
          <a:stretch>
            <a:fillRect/>
          </a:stretch>
        </p:blipFill>
        <p:spPr>
          <a:xfrm>
            <a:off x="2965563" y="4361983"/>
            <a:ext cx="607134" cy="625989"/>
          </a:xfrm>
          <a:prstGeom prst="rect">
            <a:avLst/>
          </a:prstGeom>
        </p:spPr>
      </p:pic>
    </p:spTree>
    <p:extLst>
      <p:ext uri="{BB962C8B-B14F-4D97-AF65-F5344CB8AC3E}">
        <p14:creationId xmlns:p14="http://schemas.microsoft.com/office/powerpoint/2010/main" val="158027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0953-9853-0C24-3B86-3B6ED484A69C}"/>
            </a:ext>
          </a:extLst>
        </p:cNvPr>
        <p:cNvGrpSpPr/>
        <p:nvPr/>
      </p:nvGrpSpPr>
      <p:grpSpPr>
        <a:xfrm>
          <a:off x="0" y="0"/>
          <a:ext cx="0" cy="0"/>
          <a:chOff x="0" y="0"/>
          <a:chExt cx="0" cy="0"/>
        </a:xfrm>
      </p:grpSpPr>
      <p:grpSp>
        <p:nvGrpSpPr>
          <p:cNvPr id="2" name="Gruppieren 1">
            <a:extLst>
              <a:ext uri="{FF2B5EF4-FFF2-40B4-BE49-F238E27FC236}">
                <a16:creationId xmlns:a16="http://schemas.microsoft.com/office/drawing/2014/main" id="{2F5244BD-9660-AAC1-A259-BCE77820A71E}"/>
              </a:ext>
            </a:extLst>
          </p:cNvPr>
          <p:cNvGrpSpPr>
            <a:grpSpLocks noGrp="1" noUngrp="1" noRot="1" noMove="1" noResize="1"/>
          </p:cNvGrpSpPr>
          <p:nvPr/>
        </p:nvGrpSpPr>
        <p:grpSpPr>
          <a:xfrm>
            <a:off x="1" y="4112"/>
            <a:ext cx="12191999" cy="6853888"/>
            <a:chOff x="1" y="4112"/>
            <a:chExt cx="12188951" cy="6853888"/>
          </a:xfrm>
        </p:grpSpPr>
        <p:pic>
          <p:nvPicPr>
            <p:cNvPr id="4" name="Grafik 3">
              <a:extLst>
                <a:ext uri="{FF2B5EF4-FFF2-40B4-BE49-F238E27FC236}">
                  <a16:creationId xmlns:a16="http://schemas.microsoft.com/office/drawing/2014/main" id="{76B50942-B742-C282-A3D8-80C7653413F8}"/>
                </a:ext>
              </a:extLst>
            </p:cNvPr>
            <p:cNvPicPr>
              <a:picLocks noGrp="1" noRot="1" noChangeAspect="1" noMove="1" noResize="1" noEditPoints="1" noAdjustHandles="1" noChangeArrowheads="1" noChangeShapeType="1" noCrop="1"/>
            </p:cNvPicPr>
            <p:nvPr/>
          </p:nvPicPr>
          <p:blipFill>
            <a:blip r:embed="rId3"/>
            <a:stretch>
              <a:fillRect/>
            </a:stretch>
          </p:blipFill>
          <p:spPr>
            <a:xfrm>
              <a:off x="1" y="4540164"/>
              <a:ext cx="12188951" cy="1183821"/>
            </a:xfrm>
            <a:prstGeom prst="rect">
              <a:avLst/>
            </a:prstGeom>
          </p:spPr>
        </p:pic>
        <p:pic>
          <p:nvPicPr>
            <p:cNvPr id="9" name="Grafik 8">
              <a:extLst>
                <a:ext uri="{FF2B5EF4-FFF2-40B4-BE49-F238E27FC236}">
                  <a16:creationId xmlns:a16="http://schemas.microsoft.com/office/drawing/2014/main" id="{6444EB02-CDDE-1683-4E51-3036E2C33715}"/>
                </a:ext>
              </a:extLst>
            </p:cNvPr>
            <p:cNvPicPr>
              <a:picLocks noGrp="1" noRot="1" noChangeAspect="1" noMove="1" noResize="1" noEditPoints="1" noAdjustHandles="1" noChangeArrowheads="1" noChangeShapeType="1" noCrop="1"/>
            </p:cNvPicPr>
            <p:nvPr/>
          </p:nvPicPr>
          <p:blipFill>
            <a:blip r:embed="rId3"/>
            <a:stretch>
              <a:fillRect/>
            </a:stretch>
          </p:blipFill>
          <p:spPr>
            <a:xfrm>
              <a:off x="1" y="5674179"/>
              <a:ext cx="12188951" cy="1183821"/>
            </a:xfrm>
            <a:prstGeom prst="rect">
              <a:avLst/>
            </a:prstGeom>
          </p:spPr>
        </p:pic>
        <p:pic>
          <p:nvPicPr>
            <p:cNvPr id="5" name="Grafik 4">
              <a:extLst>
                <a:ext uri="{FF2B5EF4-FFF2-40B4-BE49-F238E27FC236}">
                  <a16:creationId xmlns:a16="http://schemas.microsoft.com/office/drawing/2014/main" id="{8C9D472B-C823-46A1-1011-44EB4BA1D416}"/>
                </a:ext>
              </a:extLst>
            </p:cNvPr>
            <p:cNvPicPr>
              <a:picLocks noGrp="1" noRot="1" noChangeAspect="1" noMove="1" noResize="1" noEditPoints="1" noAdjustHandles="1" noChangeArrowheads="1" noChangeShapeType="1" noCrop="1"/>
            </p:cNvPicPr>
            <p:nvPr/>
          </p:nvPicPr>
          <p:blipFill>
            <a:blip r:embed="rId3"/>
            <a:stretch>
              <a:fillRect/>
            </a:stretch>
          </p:blipFill>
          <p:spPr>
            <a:xfrm>
              <a:off x="1" y="4112"/>
              <a:ext cx="12188951" cy="1183821"/>
            </a:xfrm>
            <a:prstGeom prst="rect">
              <a:avLst/>
            </a:prstGeom>
          </p:spPr>
        </p:pic>
        <p:pic>
          <p:nvPicPr>
            <p:cNvPr id="6" name="Grafik 5">
              <a:extLst>
                <a:ext uri="{FF2B5EF4-FFF2-40B4-BE49-F238E27FC236}">
                  <a16:creationId xmlns:a16="http://schemas.microsoft.com/office/drawing/2014/main" id="{E9DD6AD1-AC72-1F24-C4F9-60B82AECA7D1}"/>
                </a:ext>
              </a:extLst>
            </p:cNvPr>
            <p:cNvPicPr>
              <a:picLocks noGrp="1" noRot="1" noChangeAspect="1" noMove="1" noResize="1" noEditPoints="1" noAdjustHandles="1" noChangeArrowheads="1" noChangeShapeType="1" noCrop="1"/>
            </p:cNvPicPr>
            <p:nvPr/>
          </p:nvPicPr>
          <p:blipFill>
            <a:blip r:embed="rId3"/>
            <a:stretch>
              <a:fillRect/>
            </a:stretch>
          </p:blipFill>
          <p:spPr>
            <a:xfrm>
              <a:off x="1" y="1138125"/>
              <a:ext cx="12188951" cy="1183821"/>
            </a:xfrm>
            <a:prstGeom prst="rect">
              <a:avLst/>
            </a:prstGeom>
          </p:spPr>
        </p:pic>
        <p:pic>
          <p:nvPicPr>
            <p:cNvPr id="7" name="Grafik 6">
              <a:extLst>
                <a:ext uri="{FF2B5EF4-FFF2-40B4-BE49-F238E27FC236}">
                  <a16:creationId xmlns:a16="http://schemas.microsoft.com/office/drawing/2014/main" id="{CA7853B2-1C1D-06BF-4239-E66C2A674A5B}"/>
                </a:ext>
              </a:extLst>
            </p:cNvPr>
            <p:cNvPicPr>
              <a:picLocks noGrp="1" noRot="1" noChangeAspect="1" noMove="1" noResize="1" noEditPoints="1" noAdjustHandles="1" noChangeArrowheads="1" noChangeShapeType="1" noCrop="1"/>
            </p:cNvPicPr>
            <p:nvPr/>
          </p:nvPicPr>
          <p:blipFill>
            <a:blip r:embed="rId3"/>
            <a:stretch>
              <a:fillRect/>
            </a:stretch>
          </p:blipFill>
          <p:spPr>
            <a:xfrm>
              <a:off x="1" y="2272138"/>
              <a:ext cx="12188951" cy="1183821"/>
            </a:xfrm>
            <a:prstGeom prst="rect">
              <a:avLst/>
            </a:prstGeom>
          </p:spPr>
        </p:pic>
        <p:pic>
          <p:nvPicPr>
            <p:cNvPr id="8" name="Grafik 7">
              <a:extLst>
                <a:ext uri="{FF2B5EF4-FFF2-40B4-BE49-F238E27FC236}">
                  <a16:creationId xmlns:a16="http://schemas.microsoft.com/office/drawing/2014/main" id="{927CFDC0-E1B5-0268-C0A2-7436BA9E0C03}"/>
                </a:ext>
              </a:extLst>
            </p:cNvPr>
            <p:cNvPicPr>
              <a:picLocks noGrp="1" noRot="1" noChangeAspect="1" noMove="1" noResize="1" noEditPoints="1" noAdjustHandles="1" noChangeArrowheads="1" noChangeShapeType="1" noCrop="1"/>
            </p:cNvPicPr>
            <p:nvPr/>
          </p:nvPicPr>
          <p:blipFill>
            <a:blip r:embed="rId3"/>
            <a:stretch>
              <a:fillRect/>
            </a:stretch>
          </p:blipFill>
          <p:spPr>
            <a:xfrm>
              <a:off x="1" y="3406151"/>
              <a:ext cx="12188951" cy="1183821"/>
            </a:xfrm>
            <a:prstGeom prst="rect">
              <a:avLst/>
            </a:prstGeom>
          </p:spPr>
        </p:pic>
      </p:grpSp>
      <p:grpSp>
        <p:nvGrpSpPr>
          <p:cNvPr id="14" name="Gruppieren 13">
            <a:extLst>
              <a:ext uri="{FF2B5EF4-FFF2-40B4-BE49-F238E27FC236}">
                <a16:creationId xmlns:a16="http://schemas.microsoft.com/office/drawing/2014/main" id="{EBD7381D-4EE0-1B67-5223-6F124D85975C}"/>
              </a:ext>
            </a:extLst>
          </p:cNvPr>
          <p:cNvGrpSpPr/>
          <p:nvPr/>
        </p:nvGrpSpPr>
        <p:grpSpPr>
          <a:xfrm>
            <a:off x="253671" y="4134237"/>
            <a:ext cx="2182690" cy="900000"/>
            <a:chOff x="-715152" y="1133748"/>
            <a:chExt cx="2182690" cy="900000"/>
          </a:xfrm>
        </p:grpSpPr>
        <p:sp>
          <p:nvSpPr>
            <p:cNvPr id="15" name="Rechteck 14">
              <a:extLst>
                <a:ext uri="{FF2B5EF4-FFF2-40B4-BE49-F238E27FC236}">
                  <a16:creationId xmlns:a16="http://schemas.microsoft.com/office/drawing/2014/main" id="{C30B7A0B-9BEC-8692-0605-0C79E4D26109}"/>
                </a:ext>
              </a:extLst>
            </p:cNvPr>
            <p:cNvSpPr>
              <a:spLocks/>
            </p:cNvSpPr>
            <p:nvPr/>
          </p:nvSpPr>
          <p:spPr>
            <a:xfrm>
              <a:off x="-715152" y="1133748"/>
              <a:ext cx="2182690" cy="900000"/>
            </a:xfrm>
            <a:prstGeom prst="rect">
              <a:avLst/>
            </a:prstGeom>
            <a:solidFill>
              <a:srgbClr val="773E8F"/>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9901100C-20E8-CC06-15BE-494489FAEDB5}"/>
                </a:ext>
              </a:extLst>
            </p:cNvPr>
            <p:cNvSpPr txBox="1"/>
            <p:nvPr/>
          </p:nvSpPr>
          <p:spPr>
            <a:xfrm>
              <a:off x="-566899" y="1292928"/>
              <a:ext cx="1794199" cy="584775"/>
            </a:xfrm>
            <a:prstGeom prst="rect">
              <a:avLst/>
            </a:prstGeom>
            <a:noFill/>
            <a:ln>
              <a:noFill/>
            </a:ln>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D5B6B9C5-61BA-D61F-7BEC-BFDC58C0784E}"/>
              </a:ext>
            </a:extLst>
          </p:cNvPr>
          <p:cNvGrpSpPr/>
          <p:nvPr/>
        </p:nvGrpSpPr>
        <p:grpSpPr>
          <a:xfrm>
            <a:off x="9836895" y="4134237"/>
            <a:ext cx="2101434" cy="900000"/>
            <a:chOff x="-715152" y="5411458"/>
            <a:chExt cx="2101434" cy="900000"/>
          </a:xfrm>
        </p:grpSpPr>
        <p:sp>
          <p:nvSpPr>
            <p:cNvPr id="18" name="Rechteck 17">
              <a:extLst>
                <a:ext uri="{FF2B5EF4-FFF2-40B4-BE49-F238E27FC236}">
                  <a16:creationId xmlns:a16="http://schemas.microsoft.com/office/drawing/2014/main" id="{344D3F5C-1C10-DF53-A7AD-27E919376E16}"/>
                </a:ext>
              </a:extLst>
            </p:cNvPr>
            <p:cNvSpPr>
              <a:spLocks/>
            </p:cNvSpPr>
            <p:nvPr/>
          </p:nvSpPr>
          <p:spPr>
            <a:xfrm>
              <a:off x="-715152" y="5411458"/>
              <a:ext cx="2101434" cy="900000"/>
            </a:xfrm>
            <a:prstGeom prst="rect">
              <a:avLst/>
            </a:prstGeom>
            <a:solidFill>
              <a:srgbClr val="A1D2D8"/>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8C22239-9FDF-AE37-2F42-6B794339261A}"/>
                </a:ext>
              </a:extLst>
            </p:cNvPr>
            <p:cNvSpPr txBox="1"/>
            <p:nvPr/>
          </p:nvSpPr>
          <p:spPr>
            <a:xfrm>
              <a:off x="-715152" y="5722599"/>
              <a:ext cx="2090704" cy="296941"/>
            </a:xfrm>
            <a:prstGeom prst="rect">
              <a:avLst/>
            </a:prstGeom>
            <a:noFill/>
            <a:ln>
              <a:noFill/>
            </a:ln>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0" name="Gruppieren 19">
            <a:extLst>
              <a:ext uri="{FF2B5EF4-FFF2-40B4-BE49-F238E27FC236}">
                <a16:creationId xmlns:a16="http://schemas.microsoft.com/office/drawing/2014/main" id="{84B9F16B-1735-DE60-1B77-21FC00F4B022}"/>
              </a:ext>
            </a:extLst>
          </p:cNvPr>
          <p:cNvGrpSpPr/>
          <p:nvPr/>
        </p:nvGrpSpPr>
        <p:grpSpPr>
          <a:xfrm>
            <a:off x="2704328" y="4134237"/>
            <a:ext cx="2127047" cy="900000"/>
            <a:chOff x="-715153" y="2183036"/>
            <a:chExt cx="2127047" cy="900000"/>
          </a:xfrm>
        </p:grpSpPr>
        <p:sp>
          <p:nvSpPr>
            <p:cNvPr id="21" name="Rechteck 20">
              <a:extLst>
                <a:ext uri="{FF2B5EF4-FFF2-40B4-BE49-F238E27FC236}">
                  <a16:creationId xmlns:a16="http://schemas.microsoft.com/office/drawing/2014/main" id="{523005F7-8BA8-732F-9949-27A961C4890F}"/>
                </a:ext>
              </a:extLst>
            </p:cNvPr>
            <p:cNvSpPr>
              <a:spLocks/>
            </p:cNvSpPr>
            <p:nvPr/>
          </p:nvSpPr>
          <p:spPr>
            <a:xfrm>
              <a:off x="-715153" y="2183036"/>
              <a:ext cx="2127047" cy="900000"/>
            </a:xfrm>
            <a:prstGeom prst="rect">
              <a:avLst/>
            </a:prstGeom>
            <a:solidFill>
              <a:srgbClr val="8063A3"/>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8972FBC0-520B-726B-C21E-E04C05C78638}"/>
                </a:ext>
              </a:extLst>
            </p:cNvPr>
            <p:cNvSpPr txBox="1"/>
            <p:nvPr/>
          </p:nvSpPr>
          <p:spPr>
            <a:xfrm>
              <a:off x="-514130" y="2227761"/>
              <a:ext cx="1688661" cy="830997"/>
            </a:xfrm>
            <a:prstGeom prst="rect">
              <a:avLst/>
            </a:prstGeom>
            <a:noFill/>
            <a:ln>
              <a:noFill/>
            </a:ln>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23" name="Gruppieren 22">
            <a:extLst>
              <a:ext uri="{FF2B5EF4-FFF2-40B4-BE49-F238E27FC236}">
                <a16:creationId xmlns:a16="http://schemas.microsoft.com/office/drawing/2014/main" id="{86A17C22-94FA-1156-3E44-C78A1D26A959}"/>
              </a:ext>
            </a:extLst>
          </p:cNvPr>
          <p:cNvGrpSpPr/>
          <p:nvPr/>
        </p:nvGrpSpPr>
        <p:grpSpPr>
          <a:xfrm>
            <a:off x="7478223" y="4134237"/>
            <a:ext cx="2090704" cy="900000"/>
            <a:chOff x="-715152" y="4339134"/>
            <a:chExt cx="2090704" cy="900000"/>
          </a:xfrm>
        </p:grpSpPr>
        <p:sp>
          <p:nvSpPr>
            <p:cNvPr id="24" name="Rechteck 23">
              <a:extLst>
                <a:ext uri="{FF2B5EF4-FFF2-40B4-BE49-F238E27FC236}">
                  <a16:creationId xmlns:a16="http://schemas.microsoft.com/office/drawing/2014/main" id="{EA17C4D0-1ADB-BE84-7ABD-839F9227F7A9}"/>
                </a:ext>
              </a:extLst>
            </p:cNvPr>
            <p:cNvSpPr>
              <a:spLocks/>
            </p:cNvSpPr>
            <p:nvPr/>
          </p:nvSpPr>
          <p:spPr>
            <a:xfrm>
              <a:off x="-715152" y="4339134"/>
              <a:ext cx="2090704" cy="900000"/>
            </a:xfrm>
            <a:prstGeom prst="rect">
              <a:avLst/>
            </a:prstGeom>
            <a:solidFill>
              <a:srgbClr val="98B9C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FDFDA55-34B7-46E8-0A49-EDC84FB07460}"/>
                </a:ext>
              </a:extLst>
            </p:cNvPr>
            <p:cNvSpPr txBox="1"/>
            <p:nvPr/>
          </p:nvSpPr>
          <p:spPr>
            <a:xfrm>
              <a:off x="-668521" y="4476281"/>
              <a:ext cx="1997442" cy="584775"/>
            </a:xfrm>
            <a:prstGeom prst="rect">
              <a:avLst/>
            </a:prstGeom>
            <a:noFill/>
            <a:ln>
              <a:noFill/>
            </a:ln>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grpSp>
        <p:nvGrpSpPr>
          <p:cNvPr id="26" name="Gruppieren 25">
            <a:extLst>
              <a:ext uri="{FF2B5EF4-FFF2-40B4-BE49-F238E27FC236}">
                <a16:creationId xmlns:a16="http://schemas.microsoft.com/office/drawing/2014/main" id="{F83AD8B1-6C7A-DF98-3282-C2DE9874090B}"/>
              </a:ext>
            </a:extLst>
          </p:cNvPr>
          <p:cNvGrpSpPr/>
          <p:nvPr/>
        </p:nvGrpSpPr>
        <p:grpSpPr>
          <a:xfrm>
            <a:off x="5099342" y="4134237"/>
            <a:ext cx="2110914" cy="900000"/>
            <a:chOff x="-715152" y="3265898"/>
            <a:chExt cx="2110914" cy="900000"/>
          </a:xfrm>
        </p:grpSpPr>
        <p:sp>
          <p:nvSpPr>
            <p:cNvPr id="27" name="Rechteck 26">
              <a:extLst>
                <a:ext uri="{FF2B5EF4-FFF2-40B4-BE49-F238E27FC236}">
                  <a16:creationId xmlns:a16="http://schemas.microsoft.com/office/drawing/2014/main" id="{444789D7-75B2-27AB-0B9F-13AEAE0F4A8C}"/>
                </a:ext>
              </a:extLst>
            </p:cNvPr>
            <p:cNvSpPr>
              <a:spLocks/>
            </p:cNvSpPr>
            <p:nvPr/>
          </p:nvSpPr>
          <p:spPr>
            <a:xfrm>
              <a:off x="-715152" y="3265898"/>
              <a:ext cx="2110914" cy="900000"/>
            </a:xfrm>
            <a:prstGeom prst="rect">
              <a:avLst/>
            </a:prstGeom>
            <a:solidFill>
              <a:srgbClr val="8D9CC2"/>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84322F7B-47E5-9CB5-CF1D-AA749307D227}"/>
                </a:ext>
              </a:extLst>
            </p:cNvPr>
            <p:cNvSpPr txBox="1"/>
            <p:nvPr/>
          </p:nvSpPr>
          <p:spPr>
            <a:xfrm>
              <a:off x="-445630" y="3417340"/>
              <a:ext cx="1551660" cy="584775"/>
            </a:xfrm>
            <a:prstGeom prst="rect">
              <a:avLst/>
            </a:prstGeom>
            <a:noFill/>
            <a:ln>
              <a:noFill/>
            </a:ln>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F11BF557-5170-0F5C-BE53-A0EA022BC558}"/>
              </a:ext>
            </a:extLst>
          </p:cNvPr>
          <p:cNvSpPr txBox="1"/>
          <p:nvPr/>
        </p:nvSpPr>
        <p:spPr>
          <a:xfrm>
            <a:off x="220274" y="5532354"/>
            <a:ext cx="2058693" cy="246221"/>
          </a:xfrm>
          <a:prstGeom prst="rect">
            <a:avLst/>
          </a:prstGeom>
          <a:noFill/>
        </p:spPr>
        <p:txBody>
          <a:bodyPr wrap="square">
            <a:spAutoFit/>
          </a:bodyPr>
          <a:lstStyle/>
          <a:p>
            <a:r>
              <a:rPr lang="de-AT" sz="1000" dirty="0">
                <a:solidFill>
                  <a:schemeClr val="bg1"/>
                </a:solidFill>
                <a:latin typeface="Roboto" panose="02000000000000000000" pitchFamily="2" charset="0"/>
                <a:ea typeface="Roboto" panose="02000000000000000000" pitchFamily="2" charset="0"/>
                <a:cs typeface="Roboto" panose="02000000000000000000" pitchFamily="2" charset="0"/>
              </a:rPr>
              <a:t>Quelle: </a:t>
            </a:r>
            <a:r>
              <a:rPr lang="de-AT" sz="1000" dirty="0">
                <a:solidFill>
                  <a:schemeClr val="bg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Bundeshaushalt (wko.at)</a:t>
            </a:r>
            <a:r>
              <a:rPr lang="de-AT" sz="1000" dirty="0">
                <a:solidFill>
                  <a:schemeClr val="bg1"/>
                </a:solidFill>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00BA1BAB-AFE9-C164-4EF0-14931812E7F1}"/>
              </a:ext>
            </a:extLst>
          </p:cNvPr>
          <p:cNvSpPr>
            <a:spLocks noGrp="1"/>
          </p:cNvSpPr>
          <p:nvPr>
            <p:ph type="title"/>
          </p:nvPr>
        </p:nvSpPr>
        <p:spPr>
          <a:xfrm>
            <a:off x="641182" y="350875"/>
            <a:ext cx="10909637" cy="640080"/>
          </a:xfrm>
        </p:spPr>
        <p:txBody>
          <a:bodyPr>
            <a:noAutofit/>
          </a:bodyPr>
          <a:lstStyle/>
          <a:p>
            <a:pPr algn="ctr"/>
            <a:r>
              <a:rPr lang="de-DE" sz="3200" b="1" dirty="0">
                <a:solidFill>
                  <a:schemeClr val="bg1"/>
                </a:solidFill>
                <a:latin typeface="Roboto" panose="02000000000000000000" pitchFamily="2" charset="0"/>
                <a:ea typeface="Roboto" panose="02000000000000000000" pitchFamily="2" charset="0"/>
                <a:cs typeface="Roboto" panose="02000000000000000000" pitchFamily="2" charset="0"/>
              </a:rPr>
              <a:t>Zusammenfassung</a:t>
            </a:r>
            <a:endParaRPr lang="de-AT" sz="32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Textfeld 2">
            <a:extLst>
              <a:ext uri="{FF2B5EF4-FFF2-40B4-BE49-F238E27FC236}">
                <a16:creationId xmlns:a16="http://schemas.microsoft.com/office/drawing/2014/main" id="{BDDA4A59-84EB-E6FB-49B4-ECF46B4D314E}"/>
              </a:ext>
            </a:extLst>
          </p:cNvPr>
          <p:cNvSpPr txBox="1"/>
          <p:nvPr/>
        </p:nvSpPr>
        <p:spPr>
          <a:xfrm>
            <a:off x="708704" y="1535913"/>
            <a:ext cx="9339536" cy="8771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AT" dirty="0">
                <a:solidFill>
                  <a:schemeClr val="bg1"/>
                </a:solidFill>
                <a:latin typeface="Roboto" panose="02000000000000000000" pitchFamily="2" charset="0"/>
                <a:ea typeface="Roboto" panose="02000000000000000000" pitchFamily="2" charset="0"/>
                <a:cs typeface="Roboto" panose="02000000000000000000" pitchFamily="2" charset="0"/>
              </a:rPr>
              <a:t>Private Haushalte und Unternehmen sind verpflichtet, Steuern an den Staat zu zahlen.</a:t>
            </a:r>
          </a:p>
          <a:p>
            <a:pPr marL="285750" indent="-285750">
              <a:lnSpc>
                <a:spcPct val="150000"/>
              </a:lnSpc>
              <a:buFont typeface="Arial" panose="020B0604020202020204" pitchFamily="34" charset="0"/>
              <a:buChar char="•"/>
            </a:pPr>
            <a:r>
              <a:rPr lang="de-DE" dirty="0">
                <a:solidFill>
                  <a:schemeClr val="bg1"/>
                </a:solidFill>
                <a:latin typeface="Roboto" panose="02000000000000000000" pitchFamily="2" charset="0"/>
                <a:ea typeface="Roboto" panose="02000000000000000000" pitchFamily="2" charset="0"/>
                <a:cs typeface="Roboto" panose="02000000000000000000" pitchFamily="2" charset="0"/>
              </a:rPr>
              <a:t>Mit Steuereinnahmen finanziert der Staat öffentliche Ausgaben.</a:t>
            </a:r>
          </a:p>
        </p:txBody>
      </p:sp>
      <p:sp>
        <p:nvSpPr>
          <p:cNvPr id="32" name="Textfeld 31">
            <a:extLst>
              <a:ext uri="{FF2B5EF4-FFF2-40B4-BE49-F238E27FC236}">
                <a16:creationId xmlns:a16="http://schemas.microsoft.com/office/drawing/2014/main" id="{6BC84CB3-5944-CE93-FAA6-2CAA85E3E0AE}"/>
              </a:ext>
            </a:extLst>
          </p:cNvPr>
          <p:cNvSpPr txBox="1"/>
          <p:nvPr/>
        </p:nvSpPr>
        <p:spPr>
          <a:xfrm>
            <a:off x="1662452" y="3289769"/>
            <a:ext cx="8867096" cy="400110"/>
          </a:xfrm>
          <a:prstGeom prst="rect">
            <a:avLst/>
          </a:prstGeom>
          <a:noFill/>
        </p:spPr>
        <p:txBody>
          <a:bodyPr wrap="square" rtlCol="0">
            <a:spAutoFit/>
          </a:bodyPr>
          <a:lstStyle/>
          <a:p>
            <a:pPr algn="ct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STEUERARTEN </a:t>
            </a:r>
          </a:p>
        </p:txBody>
      </p:sp>
      <p:pic>
        <p:nvPicPr>
          <p:cNvPr id="42" name="Grafik 41">
            <a:extLst>
              <a:ext uri="{FF2B5EF4-FFF2-40B4-BE49-F238E27FC236}">
                <a16:creationId xmlns:a16="http://schemas.microsoft.com/office/drawing/2014/main" id="{C422A6BE-A98B-8E39-8B84-FDEF94FF17A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804239" y="4631546"/>
            <a:ext cx="360000" cy="360000"/>
          </a:xfrm>
          <a:prstGeom prst="rect">
            <a:avLst/>
          </a:prstGeom>
        </p:spPr>
      </p:pic>
      <p:pic>
        <p:nvPicPr>
          <p:cNvPr id="43" name="Grafik 42">
            <a:extLst>
              <a:ext uri="{FF2B5EF4-FFF2-40B4-BE49-F238E27FC236}">
                <a16:creationId xmlns:a16="http://schemas.microsoft.com/office/drawing/2014/main" id="{F5C78F54-CE05-3880-B798-4CEE2E33A33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55763" y="4631470"/>
            <a:ext cx="360000" cy="360000"/>
          </a:xfrm>
          <a:prstGeom prst="rect">
            <a:avLst/>
          </a:prstGeom>
        </p:spPr>
      </p:pic>
      <p:pic>
        <p:nvPicPr>
          <p:cNvPr id="44" name="Grafik 43">
            <a:extLst>
              <a:ext uri="{FF2B5EF4-FFF2-40B4-BE49-F238E27FC236}">
                <a16:creationId xmlns:a16="http://schemas.microsoft.com/office/drawing/2014/main" id="{0D31C764-0DDC-AFDC-E360-7EC0CA958D7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435035" y="4656719"/>
            <a:ext cx="360000" cy="360000"/>
          </a:xfrm>
          <a:prstGeom prst="rect">
            <a:avLst/>
          </a:prstGeom>
        </p:spPr>
      </p:pic>
      <p:pic>
        <p:nvPicPr>
          <p:cNvPr id="45" name="Grafik 44">
            <a:extLst>
              <a:ext uri="{FF2B5EF4-FFF2-40B4-BE49-F238E27FC236}">
                <a16:creationId xmlns:a16="http://schemas.microsoft.com/office/drawing/2014/main" id="{D9F50007-E753-DDAF-CEA7-CD1E3C03321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34825" y="4626936"/>
            <a:ext cx="360000" cy="360000"/>
          </a:xfrm>
          <a:prstGeom prst="rect">
            <a:avLst/>
          </a:prstGeom>
        </p:spPr>
      </p:pic>
    </p:spTree>
    <p:extLst>
      <p:ext uri="{BB962C8B-B14F-4D97-AF65-F5344CB8AC3E}">
        <p14:creationId xmlns:p14="http://schemas.microsoft.com/office/powerpoint/2010/main" val="196679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6D4A3-1B29-4B4E-9392-1F6C379CDAFC}"/>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F9A16011-ED9D-8438-0F21-B0CB3FEE9D9F}"/>
              </a:ext>
            </a:extLst>
          </p:cNvPr>
          <p:cNvGrpSpPr/>
          <p:nvPr/>
        </p:nvGrpSpPr>
        <p:grpSpPr>
          <a:xfrm>
            <a:off x="-6503068" y="3252355"/>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EFE9942B-0C83-9AF4-D9E8-E78D3760B026}"/>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9E56AC00-8A42-75AF-0663-CC35ECF42A25}"/>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7192FD75-234C-CE36-3494-67950F71421B}"/>
              </a:ext>
            </a:extLst>
          </p:cNvPr>
          <p:cNvGrpSpPr/>
          <p:nvPr/>
        </p:nvGrpSpPr>
        <p:grpSpPr>
          <a:xfrm>
            <a:off x="-6503068" y="2164516"/>
            <a:ext cx="9597332" cy="900000"/>
            <a:chOff x="2464139" y="2180797"/>
            <a:chExt cx="9597332" cy="900000"/>
          </a:xfrm>
        </p:grpSpPr>
        <p:sp>
          <p:nvSpPr>
            <p:cNvPr id="7" name="Richtungspfeil 6">
              <a:extLst>
                <a:ext uri="{FF2B5EF4-FFF2-40B4-BE49-F238E27FC236}">
                  <a16:creationId xmlns:a16="http://schemas.microsoft.com/office/drawing/2014/main" id="{8B294A6E-19FE-610F-8C62-347EDE509C05}"/>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613B4580-E624-B9B7-B133-F95F046B3E00}"/>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4" name="Gruppieren 33">
            <a:extLst>
              <a:ext uri="{FF2B5EF4-FFF2-40B4-BE49-F238E27FC236}">
                <a16:creationId xmlns:a16="http://schemas.microsoft.com/office/drawing/2014/main" id="{E04D82BA-4727-88C7-BB06-D4AADECC9B04}"/>
              </a:ext>
            </a:extLst>
          </p:cNvPr>
          <p:cNvGrpSpPr/>
          <p:nvPr/>
        </p:nvGrpSpPr>
        <p:grpSpPr>
          <a:xfrm>
            <a:off x="-6498612" y="1116688"/>
            <a:ext cx="9592876" cy="900000"/>
            <a:chOff x="2468595" y="1109239"/>
            <a:chExt cx="9592876" cy="900000"/>
          </a:xfrm>
          <a:solidFill>
            <a:srgbClr val="826CA8"/>
          </a:solidFill>
        </p:grpSpPr>
        <p:sp>
          <p:nvSpPr>
            <p:cNvPr id="6" name="Richtungspfeil 5">
              <a:extLst>
                <a:ext uri="{FF2B5EF4-FFF2-40B4-BE49-F238E27FC236}">
                  <a16:creationId xmlns:a16="http://schemas.microsoft.com/office/drawing/2014/main" id="{7016E87E-4497-3C43-5CD5-84D91E7D859F}"/>
                </a:ext>
              </a:extLst>
            </p:cNvPr>
            <p:cNvSpPr/>
            <p:nvPr/>
          </p:nvSpPr>
          <p:spPr>
            <a:xfrm>
              <a:off x="2468595" y="1109239"/>
              <a:ext cx="9592876" cy="900000"/>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5" name="Textfeld 14">
              <a:extLst>
                <a:ext uri="{FF2B5EF4-FFF2-40B4-BE49-F238E27FC236}">
                  <a16:creationId xmlns:a16="http://schemas.microsoft.com/office/drawing/2014/main" id="{9A9DDE2C-67B3-0F7B-91A7-46ACF5BB305C}"/>
                </a:ext>
              </a:extLst>
            </p:cNvPr>
            <p:cNvSpPr txBox="1"/>
            <p:nvPr/>
          </p:nvSpPr>
          <p:spPr>
            <a:xfrm>
              <a:off x="2540371" y="1263823"/>
              <a:ext cx="9073560" cy="553998"/>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grpSp>
        <p:nvGrpSpPr>
          <p:cNvPr id="37" name="Gruppieren 36">
            <a:extLst>
              <a:ext uri="{FF2B5EF4-FFF2-40B4-BE49-F238E27FC236}">
                <a16:creationId xmlns:a16="http://schemas.microsoft.com/office/drawing/2014/main" id="{E3A5AE85-5207-7BB7-DEBF-A282B578E9C6}"/>
              </a:ext>
            </a:extLst>
          </p:cNvPr>
          <p:cNvGrpSpPr/>
          <p:nvPr/>
        </p:nvGrpSpPr>
        <p:grpSpPr>
          <a:xfrm>
            <a:off x="-6503068" y="4323913"/>
            <a:ext cx="9597332" cy="900000"/>
            <a:chOff x="2464139" y="4323913"/>
            <a:chExt cx="9597332" cy="900000"/>
          </a:xfrm>
        </p:grpSpPr>
        <p:sp>
          <p:nvSpPr>
            <p:cNvPr id="9" name="Richtungspfeil 8">
              <a:extLst>
                <a:ext uri="{FF2B5EF4-FFF2-40B4-BE49-F238E27FC236}">
                  <a16:creationId xmlns:a16="http://schemas.microsoft.com/office/drawing/2014/main" id="{8CCEACFC-1729-E1A8-39D4-160C277E5EC4}"/>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98CEBB87-85D6-8359-4EC7-20EF2D8A009D}"/>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F4AF4856-E4B3-BC46-0138-EED159E2BE32}"/>
              </a:ext>
            </a:extLst>
          </p:cNvPr>
          <p:cNvGrpSpPr/>
          <p:nvPr/>
        </p:nvGrpSpPr>
        <p:grpSpPr>
          <a:xfrm>
            <a:off x="-6503068" y="5395471"/>
            <a:ext cx="9597332" cy="900000"/>
            <a:chOff x="2464139" y="5395471"/>
            <a:chExt cx="9597332" cy="900000"/>
          </a:xfrm>
        </p:grpSpPr>
        <p:sp>
          <p:nvSpPr>
            <p:cNvPr id="10" name="Richtungspfeil 9">
              <a:extLst>
                <a:ext uri="{FF2B5EF4-FFF2-40B4-BE49-F238E27FC236}">
                  <a16:creationId xmlns:a16="http://schemas.microsoft.com/office/drawing/2014/main" id="{2FF193B7-860B-345E-F6CB-D76993C01067}"/>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C7698601-1E41-2CEA-9695-315A60434799}"/>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E8875781-1AA5-6D6B-CB4E-66C375F5A7FC}"/>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6F93DF7D-D000-D517-1956-3505C0688FD7}"/>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9" name="Rechteck 18">
            <a:extLst>
              <a:ext uri="{FF2B5EF4-FFF2-40B4-BE49-F238E27FC236}">
                <a16:creationId xmlns:a16="http://schemas.microsoft.com/office/drawing/2014/main" id="{B6CC18DF-13A6-EA2F-0047-EF001C53AD3C}"/>
              </a:ext>
            </a:extLst>
          </p:cNvPr>
          <p:cNvSpPr>
            <a:spLocks/>
          </p:cNvSpPr>
          <p:nvPr/>
        </p:nvSpPr>
        <p:spPr>
          <a:xfrm>
            <a:off x="366070" y="111668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24C6DEC0-EDCF-1A2E-035D-22502709DD86}"/>
              </a:ext>
            </a:extLst>
          </p:cNvPr>
          <p:cNvSpPr>
            <a:spLocks/>
          </p:cNvSpPr>
          <p:nvPr/>
        </p:nvSpPr>
        <p:spPr>
          <a:xfrm>
            <a:off x="366070" y="2167815"/>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37C039E9-CA35-CFAF-BD0D-B14D20E337C3}"/>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15AFCFC-4F95-1099-6929-D59001F41F98}"/>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27FFA2D-D238-0E02-D11F-78B8A46E79F0}"/>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7911FE8E-07A8-12F6-345A-356A2774F239}"/>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2A78E00C-EAC0-49E9-AA2F-9A2DE8A11409}"/>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CF2AD1C9-68E5-9CFF-CB59-FA0DF5A97587}"/>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D3AF22D5-2961-9BA7-D977-B04F07A9763B}"/>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0EC5D73A-A0DC-99D1-B2DA-006FDA96040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159E4576-4747-CECF-D4B4-C0CBA04A478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84302" y="2664615"/>
            <a:ext cx="403200" cy="403200"/>
          </a:xfrm>
          <a:prstGeom prst="rect">
            <a:avLst/>
          </a:prstGeom>
        </p:spPr>
      </p:pic>
      <p:pic>
        <p:nvPicPr>
          <p:cNvPr id="31" name="Grafik 30">
            <a:extLst>
              <a:ext uri="{FF2B5EF4-FFF2-40B4-BE49-F238E27FC236}">
                <a16:creationId xmlns:a16="http://schemas.microsoft.com/office/drawing/2014/main" id="{77814B42-3623-3FF1-E343-D1B3676829D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F3918714-9245-D0F7-F4C2-8328E8F22F70}"/>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691A151A-0B1D-C8A3-3A9F-01E11F75BCA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3681" y="3733514"/>
            <a:ext cx="403200" cy="403200"/>
          </a:xfrm>
          <a:prstGeom prst="rect">
            <a:avLst/>
          </a:prstGeom>
        </p:spPr>
      </p:pic>
      <p:sp>
        <p:nvSpPr>
          <p:cNvPr id="2" name="Rechteck 1">
            <a:extLst>
              <a:ext uri="{FF2B5EF4-FFF2-40B4-BE49-F238E27FC236}">
                <a16:creationId xmlns:a16="http://schemas.microsoft.com/office/drawing/2014/main" id="{5A1F0644-77AA-4E2F-D42C-B814D348201B}"/>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74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4641-22F6-E78B-E6B7-4D70E936B8B7}"/>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33E62E43-A886-20AC-6EF0-E6999FE14A3B}"/>
              </a:ext>
            </a:extLst>
          </p:cNvPr>
          <p:cNvGrpSpPr/>
          <p:nvPr/>
        </p:nvGrpSpPr>
        <p:grpSpPr>
          <a:xfrm>
            <a:off x="-6503068" y="3252355"/>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34269734-2297-8939-E508-47D1DD5AE0C5}"/>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D3A86B33-0526-81C4-7E19-78A78D5413CE}"/>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B3605CD9-91E1-D90E-D577-96920B22E54A}"/>
              </a:ext>
            </a:extLst>
          </p:cNvPr>
          <p:cNvGrpSpPr/>
          <p:nvPr/>
        </p:nvGrpSpPr>
        <p:grpSpPr>
          <a:xfrm>
            <a:off x="-6503068" y="2164516"/>
            <a:ext cx="9597332" cy="900000"/>
            <a:chOff x="2464139" y="2180797"/>
            <a:chExt cx="9597332" cy="900000"/>
          </a:xfrm>
        </p:grpSpPr>
        <p:sp>
          <p:nvSpPr>
            <p:cNvPr id="7" name="Richtungspfeil 6">
              <a:extLst>
                <a:ext uri="{FF2B5EF4-FFF2-40B4-BE49-F238E27FC236}">
                  <a16:creationId xmlns:a16="http://schemas.microsoft.com/office/drawing/2014/main" id="{2719F17C-1D5F-C0FC-1943-0FE061A81636}"/>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BA034D67-C293-7D73-6E56-E68696817C5B}"/>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4" name="Gruppieren 33">
            <a:extLst>
              <a:ext uri="{FF2B5EF4-FFF2-40B4-BE49-F238E27FC236}">
                <a16:creationId xmlns:a16="http://schemas.microsoft.com/office/drawing/2014/main" id="{4B4AE0EA-3848-6404-B08E-79540AEFAFD0}"/>
              </a:ext>
            </a:extLst>
          </p:cNvPr>
          <p:cNvGrpSpPr/>
          <p:nvPr/>
        </p:nvGrpSpPr>
        <p:grpSpPr>
          <a:xfrm>
            <a:off x="2456774" y="1117454"/>
            <a:ext cx="9592876" cy="896400"/>
            <a:chOff x="2468595" y="1109239"/>
            <a:chExt cx="9592876" cy="893632"/>
          </a:xfrm>
          <a:solidFill>
            <a:srgbClr val="826CA8"/>
          </a:solidFill>
        </p:grpSpPr>
        <p:sp>
          <p:nvSpPr>
            <p:cNvPr id="6" name="Richtungspfeil 5">
              <a:extLst>
                <a:ext uri="{FF2B5EF4-FFF2-40B4-BE49-F238E27FC236}">
                  <a16:creationId xmlns:a16="http://schemas.microsoft.com/office/drawing/2014/main" id="{B4F86A76-B37E-F36E-1D9E-8E5D33BDAD59}"/>
                </a:ext>
              </a:extLst>
            </p:cNvPr>
            <p:cNvSpPr/>
            <p:nvPr/>
          </p:nvSpPr>
          <p:spPr>
            <a:xfrm>
              <a:off x="2468595" y="1109239"/>
              <a:ext cx="9592876" cy="893632"/>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5" name="Textfeld 14">
              <a:extLst>
                <a:ext uri="{FF2B5EF4-FFF2-40B4-BE49-F238E27FC236}">
                  <a16:creationId xmlns:a16="http://schemas.microsoft.com/office/drawing/2014/main" id="{D5E08324-EF32-757E-6710-BDED15461AAB}"/>
                </a:ext>
              </a:extLst>
            </p:cNvPr>
            <p:cNvSpPr txBox="1"/>
            <p:nvPr/>
          </p:nvSpPr>
          <p:spPr>
            <a:xfrm>
              <a:off x="2540371" y="1263823"/>
              <a:ext cx="9073560" cy="552287"/>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grpSp>
        <p:nvGrpSpPr>
          <p:cNvPr id="37" name="Gruppieren 36">
            <a:extLst>
              <a:ext uri="{FF2B5EF4-FFF2-40B4-BE49-F238E27FC236}">
                <a16:creationId xmlns:a16="http://schemas.microsoft.com/office/drawing/2014/main" id="{6E54995F-E576-6AE3-D21A-E55A97E4B7DE}"/>
              </a:ext>
            </a:extLst>
          </p:cNvPr>
          <p:cNvGrpSpPr/>
          <p:nvPr/>
        </p:nvGrpSpPr>
        <p:grpSpPr>
          <a:xfrm>
            <a:off x="-6503068" y="4323913"/>
            <a:ext cx="9597332" cy="900000"/>
            <a:chOff x="2464139" y="4323913"/>
            <a:chExt cx="9597332" cy="900000"/>
          </a:xfrm>
        </p:grpSpPr>
        <p:sp>
          <p:nvSpPr>
            <p:cNvPr id="9" name="Richtungspfeil 8">
              <a:extLst>
                <a:ext uri="{FF2B5EF4-FFF2-40B4-BE49-F238E27FC236}">
                  <a16:creationId xmlns:a16="http://schemas.microsoft.com/office/drawing/2014/main" id="{C58FB3D3-926C-7539-4D2A-1FA74A7E38FD}"/>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0DFD1C88-D03E-6956-A73C-DD427020EA80}"/>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36AB062B-60FB-EDAE-AEA7-C7B0B2E31935}"/>
              </a:ext>
            </a:extLst>
          </p:cNvPr>
          <p:cNvGrpSpPr/>
          <p:nvPr/>
        </p:nvGrpSpPr>
        <p:grpSpPr>
          <a:xfrm>
            <a:off x="-6503068" y="5395471"/>
            <a:ext cx="9597332" cy="900000"/>
            <a:chOff x="2464139" y="5395471"/>
            <a:chExt cx="9597332" cy="900000"/>
          </a:xfrm>
        </p:grpSpPr>
        <p:sp>
          <p:nvSpPr>
            <p:cNvPr id="10" name="Richtungspfeil 9">
              <a:extLst>
                <a:ext uri="{FF2B5EF4-FFF2-40B4-BE49-F238E27FC236}">
                  <a16:creationId xmlns:a16="http://schemas.microsoft.com/office/drawing/2014/main" id="{5F54C7F9-6117-53EB-2340-F23891BAD640}"/>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6D160D29-3C1F-2A05-D72A-2A672B8909D9}"/>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75065C7D-4AE2-B194-D7FA-561EF39836AA}"/>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B5A46C3C-5C76-F123-6756-136EF0614C52}"/>
              </a:ext>
            </a:extLst>
          </p:cNvPr>
          <p:cNvSpPr>
            <a:spLocks/>
          </p:cNvSpPr>
          <p:nvPr/>
        </p:nvSpPr>
        <p:spPr>
          <a:xfrm>
            <a:off x="366070" y="1116688"/>
            <a:ext cx="2182690" cy="8964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CC29957D-9DC0-03FE-4893-3C9B8FC97EE6}"/>
              </a:ext>
            </a:extLst>
          </p:cNvPr>
          <p:cNvSpPr>
            <a:spLocks/>
          </p:cNvSpPr>
          <p:nvPr/>
        </p:nvSpPr>
        <p:spPr>
          <a:xfrm>
            <a:off x="366070" y="2167815"/>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15758FD-4E5E-360C-1C0A-191DD0C7D11C}"/>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956B2A18-B497-4B02-3493-81BE7183C2DD}"/>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9467B0A5-AA18-B55A-8379-1362743F4E44}"/>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336FB421-9EE9-F39F-C62C-2B05A0B524DF}"/>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6F75723A-639C-2F38-32B8-316A13A61D47}"/>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15D7D80B-D142-BFD2-8DB8-F9C59AEDC992}"/>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9EFE63FA-0A36-E5EB-0F81-591A223B762F}"/>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DC6D7F4E-014B-7F02-8559-9F341FA709B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DCB794F1-9740-2724-8233-DA46368FC6B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302" y="2664615"/>
            <a:ext cx="403200" cy="403200"/>
          </a:xfrm>
          <a:prstGeom prst="rect">
            <a:avLst/>
          </a:prstGeom>
        </p:spPr>
      </p:pic>
      <p:pic>
        <p:nvPicPr>
          <p:cNvPr id="31" name="Grafik 30">
            <a:extLst>
              <a:ext uri="{FF2B5EF4-FFF2-40B4-BE49-F238E27FC236}">
                <a16:creationId xmlns:a16="http://schemas.microsoft.com/office/drawing/2014/main" id="{0D18B86C-5926-08BE-E41C-7057C6779CC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7E6797AE-F7D7-18E7-F9FD-963B4277CD20}"/>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F580A604-577C-982A-2DF1-48F6E49B265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81" y="3733514"/>
            <a:ext cx="403200" cy="403200"/>
          </a:xfrm>
          <a:prstGeom prst="rect">
            <a:avLst/>
          </a:prstGeom>
        </p:spPr>
      </p:pic>
      <p:sp>
        <p:nvSpPr>
          <p:cNvPr id="2" name="Rechteck 1">
            <a:extLst>
              <a:ext uri="{FF2B5EF4-FFF2-40B4-BE49-F238E27FC236}">
                <a16:creationId xmlns:a16="http://schemas.microsoft.com/office/drawing/2014/main" id="{B4826ED9-128B-EA58-CCC1-5C672CEEDF2B}"/>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itel 1">
            <a:extLst>
              <a:ext uri="{FF2B5EF4-FFF2-40B4-BE49-F238E27FC236}">
                <a16:creationId xmlns:a16="http://schemas.microsoft.com/office/drawing/2014/main" id="{36722828-5A69-6826-843F-CDF0489FEB10}"/>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13160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8F1B8-2ED7-4A18-1C1B-2D250A46C15F}"/>
            </a:ext>
          </a:extLst>
        </p:cNvPr>
        <p:cNvGrpSpPr/>
        <p:nvPr/>
      </p:nvGrpSpPr>
      <p:grpSpPr>
        <a:xfrm>
          <a:off x="0" y="0"/>
          <a:ext cx="0" cy="0"/>
          <a:chOff x="0" y="0"/>
          <a:chExt cx="0" cy="0"/>
        </a:xfrm>
      </p:grpSpPr>
      <p:grpSp>
        <p:nvGrpSpPr>
          <p:cNvPr id="3" name="Gruppieren 2">
            <a:extLst>
              <a:ext uri="{FF2B5EF4-FFF2-40B4-BE49-F238E27FC236}">
                <a16:creationId xmlns:a16="http://schemas.microsoft.com/office/drawing/2014/main" id="{5EF4E064-8D78-25E5-07BC-8F6DDA425ED6}"/>
              </a:ext>
            </a:extLst>
          </p:cNvPr>
          <p:cNvGrpSpPr/>
          <p:nvPr/>
        </p:nvGrpSpPr>
        <p:grpSpPr>
          <a:xfrm>
            <a:off x="2456774" y="1117454"/>
            <a:ext cx="9592876" cy="896400"/>
            <a:chOff x="2468595" y="1109239"/>
            <a:chExt cx="9592876" cy="893632"/>
          </a:xfrm>
          <a:solidFill>
            <a:srgbClr val="826CA8"/>
          </a:solidFill>
        </p:grpSpPr>
        <p:sp>
          <p:nvSpPr>
            <p:cNvPr id="4" name="Richtungspfeil 3">
              <a:extLst>
                <a:ext uri="{FF2B5EF4-FFF2-40B4-BE49-F238E27FC236}">
                  <a16:creationId xmlns:a16="http://schemas.microsoft.com/office/drawing/2014/main" id="{0AABE3D1-2FDC-1F67-71EC-4F25F34E329F}"/>
                </a:ext>
              </a:extLst>
            </p:cNvPr>
            <p:cNvSpPr/>
            <p:nvPr/>
          </p:nvSpPr>
          <p:spPr>
            <a:xfrm>
              <a:off x="2468595" y="1109239"/>
              <a:ext cx="9592876" cy="893632"/>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B19D0006-1D93-5EBA-AD56-1F0643FCAB0E}"/>
                </a:ext>
              </a:extLst>
            </p:cNvPr>
            <p:cNvSpPr txBox="1"/>
            <p:nvPr/>
          </p:nvSpPr>
          <p:spPr>
            <a:xfrm>
              <a:off x="2540371" y="1263823"/>
              <a:ext cx="9073560" cy="552287"/>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grpSp>
        <p:nvGrpSpPr>
          <p:cNvPr id="36" name="Gruppieren 35">
            <a:extLst>
              <a:ext uri="{FF2B5EF4-FFF2-40B4-BE49-F238E27FC236}">
                <a16:creationId xmlns:a16="http://schemas.microsoft.com/office/drawing/2014/main" id="{6A87238E-DED1-7FB2-C236-B24B2AE3BE1C}"/>
              </a:ext>
            </a:extLst>
          </p:cNvPr>
          <p:cNvGrpSpPr/>
          <p:nvPr/>
        </p:nvGrpSpPr>
        <p:grpSpPr>
          <a:xfrm>
            <a:off x="-6503068" y="3252355"/>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C21C2E47-F271-EF37-CAC8-6BFDFF5A2873}"/>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7A8750B0-F635-0A67-45AF-48A7A98EAE83}"/>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D1C2FFDB-C83C-5E5A-BE61-6AD510830EDC}"/>
              </a:ext>
            </a:extLst>
          </p:cNvPr>
          <p:cNvGrpSpPr/>
          <p:nvPr/>
        </p:nvGrpSpPr>
        <p:grpSpPr>
          <a:xfrm>
            <a:off x="2438543" y="2165133"/>
            <a:ext cx="9597332" cy="900000"/>
            <a:chOff x="2464139" y="2180797"/>
            <a:chExt cx="9597332" cy="900000"/>
          </a:xfrm>
        </p:grpSpPr>
        <p:sp>
          <p:nvSpPr>
            <p:cNvPr id="7" name="Richtungspfeil 6">
              <a:extLst>
                <a:ext uri="{FF2B5EF4-FFF2-40B4-BE49-F238E27FC236}">
                  <a16:creationId xmlns:a16="http://schemas.microsoft.com/office/drawing/2014/main" id="{933D8680-8B82-817F-94E7-D3E1F42FCF26}"/>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96072918-9F5D-2EAC-EA5D-BFE919B89D4F}"/>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7" name="Gruppieren 36">
            <a:extLst>
              <a:ext uri="{FF2B5EF4-FFF2-40B4-BE49-F238E27FC236}">
                <a16:creationId xmlns:a16="http://schemas.microsoft.com/office/drawing/2014/main" id="{6965D5F4-238C-EE25-7042-7596633C4B9E}"/>
              </a:ext>
            </a:extLst>
          </p:cNvPr>
          <p:cNvGrpSpPr/>
          <p:nvPr/>
        </p:nvGrpSpPr>
        <p:grpSpPr>
          <a:xfrm>
            <a:off x="-6503068" y="4323913"/>
            <a:ext cx="9597332" cy="900000"/>
            <a:chOff x="2464139" y="4323913"/>
            <a:chExt cx="9597332" cy="900000"/>
          </a:xfrm>
        </p:grpSpPr>
        <p:sp>
          <p:nvSpPr>
            <p:cNvPr id="9" name="Richtungspfeil 8">
              <a:extLst>
                <a:ext uri="{FF2B5EF4-FFF2-40B4-BE49-F238E27FC236}">
                  <a16:creationId xmlns:a16="http://schemas.microsoft.com/office/drawing/2014/main" id="{9F6B8161-970B-14A4-0537-57C76AAB3FF2}"/>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3A08FFFF-3DD2-58E7-B294-A20922D65A1E}"/>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4F60D138-EE28-0D50-EFE6-CE659CBC7C91}"/>
              </a:ext>
            </a:extLst>
          </p:cNvPr>
          <p:cNvGrpSpPr/>
          <p:nvPr/>
        </p:nvGrpSpPr>
        <p:grpSpPr>
          <a:xfrm>
            <a:off x="-6503068" y="5395471"/>
            <a:ext cx="9597332" cy="900000"/>
            <a:chOff x="2464139" y="5395471"/>
            <a:chExt cx="9597332" cy="900000"/>
          </a:xfrm>
        </p:grpSpPr>
        <p:sp>
          <p:nvSpPr>
            <p:cNvPr id="10" name="Richtungspfeil 9">
              <a:extLst>
                <a:ext uri="{FF2B5EF4-FFF2-40B4-BE49-F238E27FC236}">
                  <a16:creationId xmlns:a16="http://schemas.microsoft.com/office/drawing/2014/main" id="{2B4AD28C-4E03-5DC9-A24F-715A6413D1DC}"/>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4DC45F9C-BBB9-5FD0-9F0F-B7A072DEAC91}"/>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C2DB9A04-2832-0D8B-DA5D-F9E4A1F1B852}"/>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19" name="Rechteck 18">
            <a:extLst>
              <a:ext uri="{FF2B5EF4-FFF2-40B4-BE49-F238E27FC236}">
                <a16:creationId xmlns:a16="http://schemas.microsoft.com/office/drawing/2014/main" id="{F16F6327-E908-8614-1396-1A9CEF5788EE}"/>
              </a:ext>
            </a:extLst>
          </p:cNvPr>
          <p:cNvSpPr>
            <a:spLocks/>
          </p:cNvSpPr>
          <p:nvPr/>
        </p:nvSpPr>
        <p:spPr>
          <a:xfrm>
            <a:off x="366070" y="111668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20" name="Rechteck 19">
            <a:extLst>
              <a:ext uri="{FF2B5EF4-FFF2-40B4-BE49-F238E27FC236}">
                <a16:creationId xmlns:a16="http://schemas.microsoft.com/office/drawing/2014/main" id="{9F7F8911-677F-3FBC-B809-AA922DAFC890}"/>
              </a:ext>
            </a:extLst>
          </p:cNvPr>
          <p:cNvSpPr>
            <a:spLocks/>
          </p:cNvSpPr>
          <p:nvPr/>
        </p:nvSpPr>
        <p:spPr>
          <a:xfrm>
            <a:off x="366070" y="2165133"/>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Roboto" panose="02000000000000000000" pitchFamily="2" charset="0"/>
              <a:ea typeface="Roboto" panose="02000000000000000000" pitchFamily="2" charset="0"/>
              <a:cs typeface="Roboto" panose="02000000000000000000" pitchFamily="2" charset="0"/>
            </a:endParaRPr>
          </a:p>
        </p:txBody>
      </p:sp>
      <p:sp>
        <p:nvSpPr>
          <p:cNvPr id="21" name="Rechteck 20">
            <a:extLst>
              <a:ext uri="{FF2B5EF4-FFF2-40B4-BE49-F238E27FC236}">
                <a16:creationId xmlns:a16="http://schemas.microsoft.com/office/drawing/2014/main" id="{F3847B11-FDFD-FDE7-D038-29A13E789826}"/>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Roboto" panose="02000000000000000000" pitchFamily="2" charset="0"/>
              <a:ea typeface="Roboto" panose="02000000000000000000" pitchFamily="2" charset="0"/>
              <a:cs typeface="Roboto" panose="02000000000000000000" pitchFamily="2" charset="0"/>
            </a:endParaRPr>
          </a:p>
        </p:txBody>
      </p:sp>
      <p:sp>
        <p:nvSpPr>
          <p:cNvPr id="22" name="Rechteck 21">
            <a:extLst>
              <a:ext uri="{FF2B5EF4-FFF2-40B4-BE49-F238E27FC236}">
                <a16:creationId xmlns:a16="http://schemas.microsoft.com/office/drawing/2014/main" id="{7541B619-4F8B-0CD6-E939-A3126A8E4092}"/>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Roboto" panose="02000000000000000000" pitchFamily="2" charset="0"/>
              <a:ea typeface="Roboto" panose="02000000000000000000" pitchFamily="2" charset="0"/>
              <a:cs typeface="Roboto" panose="02000000000000000000" pitchFamily="2" charset="0"/>
            </a:endParaRPr>
          </a:p>
        </p:txBody>
      </p:sp>
      <p:sp>
        <p:nvSpPr>
          <p:cNvPr id="23" name="Rechteck 22">
            <a:extLst>
              <a:ext uri="{FF2B5EF4-FFF2-40B4-BE49-F238E27FC236}">
                <a16:creationId xmlns:a16="http://schemas.microsoft.com/office/drawing/2014/main" id="{69EB9853-6AB5-E1AD-6B0F-72E3E0677EE8}"/>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Roboto" panose="02000000000000000000" pitchFamily="2" charset="0"/>
              <a:ea typeface="Roboto" panose="02000000000000000000" pitchFamily="2" charset="0"/>
              <a:cs typeface="Roboto" panose="02000000000000000000" pitchFamily="2" charset="0"/>
            </a:endParaRPr>
          </a:p>
        </p:txBody>
      </p:sp>
      <p:sp>
        <p:nvSpPr>
          <p:cNvPr id="24" name="Textfeld 23">
            <a:extLst>
              <a:ext uri="{FF2B5EF4-FFF2-40B4-BE49-F238E27FC236}">
                <a16:creationId xmlns:a16="http://schemas.microsoft.com/office/drawing/2014/main" id="{1611445D-18FF-6718-8071-7529D3128D75}"/>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F8C37906-F871-2C96-FC6B-DD7BDBD8B64A}"/>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6F2980D8-8DD5-C666-29B2-D01F9051879B}"/>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52FAFFF1-D35A-255A-A52E-4105047100F9}"/>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95A2478E-4492-4EC3-AB37-84B6490DB4C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A6C1FBC2-1825-96C6-C568-3E6F67A6F88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302" y="2664615"/>
            <a:ext cx="403200" cy="403200"/>
          </a:xfrm>
          <a:prstGeom prst="rect">
            <a:avLst/>
          </a:prstGeom>
        </p:spPr>
      </p:pic>
      <p:pic>
        <p:nvPicPr>
          <p:cNvPr id="31" name="Grafik 30">
            <a:extLst>
              <a:ext uri="{FF2B5EF4-FFF2-40B4-BE49-F238E27FC236}">
                <a16:creationId xmlns:a16="http://schemas.microsoft.com/office/drawing/2014/main" id="{7359CA0F-3AEA-4655-2FCC-F10D35742A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D65A202B-98E4-C3B1-D491-86B5186671FB}"/>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C3111734-CFFB-096E-07EC-D4C26A635D1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81" y="3733514"/>
            <a:ext cx="403200" cy="403200"/>
          </a:xfrm>
          <a:prstGeom prst="rect">
            <a:avLst/>
          </a:prstGeom>
        </p:spPr>
      </p:pic>
      <p:sp>
        <p:nvSpPr>
          <p:cNvPr id="2" name="Rechteck 1">
            <a:extLst>
              <a:ext uri="{FF2B5EF4-FFF2-40B4-BE49-F238E27FC236}">
                <a16:creationId xmlns:a16="http://schemas.microsoft.com/office/drawing/2014/main" id="{D858FBED-A6F5-74ED-424D-DF8CA204F91C}"/>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Roboto" panose="02000000000000000000" pitchFamily="2" charset="0"/>
              <a:ea typeface="Roboto" panose="02000000000000000000" pitchFamily="2" charset="0"/>
              <a:cs typeface="Roboto" panose="02000000000000000000" pitchFamily="2" charset="0"/>
            </a:endParaRPr>
          </a:p>
        </p:txBody>
      </p:sp>
      <p:sp>
        <p:nvSpPr>
          <p:cNvPr id="39" name="Titel 1">
            <a:extLst>
              <a:ext uri="{FF2B5EF4-FFF2-40B4-BE49-F238E27FC236}">
                <a16:creationId xmlns:a16="http://schemas.microsoft.com/office/drawing/2014/main" id="{E15979D1-77E9-2E97-CCE9-7ADBB76DBE33}"/>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37779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90708-98F8-F5D0-2620-EFC58B278B5B}"/>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62BA3CF3-20D0-E8CC-3DE6-3B26A4D1CAE8}"/>
              </a:ext>
            </a:extLst>
          </p:cNvPr>
          <p:cNvGrpSpPr/>
          <p:nvPr/>
        </p:nvGrpSpPr>
        <p:grpSpPr>
          <a:xfrm>
            <a:off x="2443259" y="3251060"/>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2B29FE8D-83C6-4932-2032-B78541AE2F75}"/>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F15F6C20-944B-E3A0-A995-EDB1F362B8F6}"/>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C6022134-E6F2-3244-E53B-B8D07F8F280F}"/>
              </a:ext>
            </a:extLst>
          </p:cNvPr>
          <p:cNvGrpSpPr/>
          <p:nvPr/>
        </p:nvGrpSpPr>
        <p:grpSpPr>
          <a:xfrm>
            <a:off x="2443259" y="2165133"/>
            <a:ext cx="9597332" cy="900000"/>
            <a:chOff x="2464139" y="2180797"/>
            <a:chExt cx="9597332" cy="900000"/>
          </a:xfrm>
        </p:grpSpPr>
        <p:sp>
          <p:nvSpPr>
            <p:cNvPr id="7" name="Richtungspfeil 6">
              <a:extLst>
                <a:ext uri="{FF2B5EF4-FFF2-40B4-BE49-F238E27FC236}">
                  <a16:creationId xmlns:a16="http://schemas.microsoft.com/office/drawing/2014/main" id="{ED3B7D88-D56E-9F0C-879E-0690901C48E5}"/>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B1DFF380-2194-3A1D-6333-A3CB12B0C0F0}"/>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7" name="Gruppieren 36">
            <a:extLst>
              <a:ext uri="{FF2B5EF4-FFF2-40B4-BE49-F238E27FC236}">
                <a16:creationId xmlns:a16="http://schemas.microsoft.com/office/drawing/2014/main" id="{1F6CDA9C-7BC3-A9FB-A72A-2965220DFE83}"/>
              </a:ext>
            </a:extLst>
          </p:cNvPr>
          <p:cNvGrpSpPr/>
          <p:nvPr/>
        </p:nvGrpSpPr>
        <p:grpSpPr>
          <a:xfrm>
            <a:off x="-6503068" y="4323913"/>
            <a:ext cx="9597332" cy="900000"/>
            <a:chOff x="2464139" y="4323913"/>
            <a:chExt cx="9597332" cy="900000"/>
          </a:xfrm>
        </p:grpSpPr>
        <p:sp>
          <p:nvSpPr>
            <p:cNvPr id="9" name="Richtungspfeil 8">
              <a:extLst>
                <a:ext uri="{FF2B5EF4-FFF2-40B4-BE49-F238E27FC236}">
                  <a16:creationId xmlns:a16="http://schemas.microsoft.com/office/drawing/2014/main" id="{ACC805C7-DA8A-78C5-CB62-CDFB15B3BD6C}"/>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34193F08-BB07-8144-351C-2EB354A2DCFB}"/>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E55A6791-9387-1751-5E1F-68E47BA30413}"/>
              </a:ext>
            </a:extLst>
          </p:cNvPr>
          <p:cNvGrpSpPr/>
          <p:nvPr/>
        </p:nvGrpSpPr>
        <p:grpSpPr>
          <a:xfrm>
            <a:off x="-6503068" y="5395471"/>
            <a:ext cx="9597332" cy="900000"/>
            <a:chOff x="2464139" y="5395471"/>
            <a:chExt cx="9597332" cy="900000"/>
          </a:xfrm>
        </p:grpSpPr>
        <p:sp>
          <p:nvSpPr>
            <p:cNvPr id="10" name="Richtungspfeil 9">
              <a:extLst>
                <a:ext uri="{FF2B5EF4-FFF2-40B4-BE49-F238E27FC236}">
                  <a16:creationId xmlns:a16="http://schemas.microsoft.com/office/drawing/2014/main" id="{66C613D1-16A7-1A2A-FC71-F17240B37BF7}"/>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7AB22D09-6F62-FBD6-4865-BBE4062C845E}"/>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E1B3F6F3-17CD-5099-8592-AC14E3F1A8FA}"/>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434EA80A-F6A3-1756-A783-7845872AD80E}"/>
              </a:ext>
            </a:extLst>
          </p:cNvPr>
          <p:cNvSpPr>
            <a:spLocks/>
          </p:cNvSpPr>
          <p:nvPr/>
        </p:nvSpPr>
        <p:spPr>
          <a:xfrm>
            <a:off x="366070" y="111668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411062C0-A89D-E103-F39C-83CFE0C81AB2}"/>
              </a:ext>
            </a:extLst>
          </p:cNvPr>
          <p:cNvSpPr>
            <a:spLocks/>
          </p:cNvSpPr>
          <p:nvPr/>
        </p:nvSpPr>
        <p:spPr>
          <a:xfrm>
            <a:off x="366070" y="2165133"/>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A894CB3-EDBD-8DF7-1830-095D43D8DE33}"/>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961E2721-9891-B55D-4802-60E6446CAD34}"/>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59DC4D00-8E56-0DD7-2223-E99F428A38DB}"/>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C9E3F605-4B20-66C7-2C66-7B8F8555C6A2}"/>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865AAAEB-6D28-8928-A6EE-513B71B89B9E}"/>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C3D9B197-BFDA-DC60-C59E-563EB4310DDA}"/>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2B45E406-EEE5-F04E-A682-592B2EEA5DEA}"/>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8A1D48F7-43FC-687A-3606-0A055A5E808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C5E0F858-C674-0F20-4062-35DBF8AE3B7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302" y="2664615"/>
            <a:ext cx="403200" cy="403200"/>
          </a:xfrm>
          <a:prstGeom prst="rect">
            <a:avLst/>
          </a:prstGeom>
        </p:spPr>
      </p:pic>
      <p:pic>
        <p:nvPicPr>
          <p:cNvPr id="31" name="Grafik 30">
            <a:extLst>
              <a:ext uri="{FF2B5EF4-FFF2-40B4-BE49-F238E27FC236}">
                <a16:creationId xmlns:a16="http://schemas.microsoft.com/office/drawing/2014/main" id="{288DBB5D-55B1-E1FB-B803-7E102D1D522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1679E1DB-B4B9-C56B-7590-C4F6F0A343D2}"/>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EF1090AD-A9C4-4DA8-1A8C-8A7CE4722E4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81" y="3733514"/>
            <a:ext cx="403200" cy="403200"/>
          </a:xfrm>
          <a:prstGeom prst="rect">
            <a:avLst/>
          </a:prstGeom>
        </p:spPr>
      </p:pic>
      <p:grpSp>
        <p:nvGrpSpPr>
          <p:cNvPr id="3" name="Gruppieren 2">
            <a:extLst>
              <a:ext uri="{FF2B5EF4-FFF2-40B4-BE49-F238E27FC236}">
                <a16:creationId xmlns:a16="http://schemas.microsoft.com/office/drawing/2014/main" id="{49B2EBCF-6304-DE0F-8EC5-9E58A842A721}"/>
              </a:ext>
            </a:extLst>
          </p:cNvPr>
          <p:cNvGrpSpPr/>
          <p:nvPr/>
        </p:nvGrpSpPr>
        <p:grpSpPr>
          <a:xfrm>
            <a:off x="2456774" y="1117454"/>
            <a:ext cx="9592876" cy="896400"/>
            <a:chOff x="2468595" y="1109239"/>
            <a:chExt cx="9592876" cy="893632"/>
          </a:xfrm>
          <a:solidFill>
            <a:srgbClr val="826CA8"/>
          </a:solidFill>
        </p:grpSpPr>
        <p:sp>
          <p:nvSpPr>
            <p:cNvPr id="4" name="Richtungspfeil 3">
              <a:extLst>
                <a:ext uri="{FF2B5EF4-FFF2-40B4-BE49-F238E27FC236}">
                  <a16:creationId xmlns:a16="http://schemas.microsoft.com/office/drawing/2014/main" id="{37731570-0A04-51E6-F26A-599588B6E509}"/>
                </a:ext>
              </a:extLst>
            </p:cNvPr>
            <p:cNvSpPr/>
            <p:nvPr/>
          </p:nvSpPr>
          <p:spPr>
            <a:xfrm>
              <a:off x="2468595" y="1109239"/>
              <a:ext cx="9592876" cy="893632"/>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7FA8EF8D-C93C-A4CC-D218-58B84B98761D}"/>
                </a:ext>
              </a:extLst>
            </p:cNvPr>
            <p:cNvSpPr txBox="1"/>
            <p:nvPr/>
          </p:nvSpPr>
          <p:spPr>
            <a:xfrm>
              <a:off x="2540371" y="1263823"/>
              <a:ext cx="9073560" cy="552287"/>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sp>
        <p:nvSpPr>
          <p:cNvPr id="2" name="Rechteck 1">
            <a:extLst>
              <a:ext uri="{FF2B5EF4-FFF2-40B4-BE49-F238E27FC236}">
                <a16:creationId xmlns:a16="http://schemas.microsoft.com/office/drawing/2014/main" id="{84C08F69-F2DE-55E5-19F9-20F3E1DD2BDE}"/>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itel 1">
            <a:extLst>
              <a:ext uri="{FF2B5EF4-FFF2-40B4-BE49-F238E27FC236}">
                <a16:creationId xmlns:a16="http://schemas.microsoft.com/office/drawing/2014/main" id="{632AF79D-F47A-6DB5-681D-9041F9ECFBCC}"/>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30092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DC944-4936-EB77-A39D-DA2E6B9EBE29}"/>
            </a:ext>
          </a:extLst>
        </p:cNvPr>
        <p:cNvGrpSpPr/>
        <p:nvPr/>
      </p:nvGrpSpPr>
      <p:grpSpPr>
        <a:xfrm>
          <a:off x="0" y="0"/>
          <a:ext cx="0" cy="0"/>
          <a:chOff x="0" y="0"/>
          <a:chExt cx="0" cy="0"/>
        </a:xfrm>
      </p:grpSpPr>
      <p:grpSp>
        <p:nvGrpSpPr>
          <p:cNvPr id="3" name="Gruppieren 2">
            <a:extLst>
              <a:ext uri="{FF2B5EF4-FFF2-40B4-BE49-F238E27FC236}">
                <a16:creationId xmlns:a16="http://schemas.microsoft.com/office/drawing/2014/main" id="{168C669D-1F99-93E0-28FF-4B5F98ECDD0F}"/>
              </a:ext>
            </a:extLst>
          </p:cNvPr>
          <p:cNvGrpSpPr/>
          <p:nvPr/>
        </p:nvGrpSpPr>
        <p:grpSpPr>
          <a:xfrm>
            <a:off x="2456774" y="1117454"/>
            <a:ext cx="9592876" cy="896400"/>
            <a:chOff x="2468595" y="1109239"/>
            <a:chExt cx="9592876" cy="893632"/>
          </a:xfrm>
          <a:solidFill>
            <a:srgbClr val="826CA8"/>
          </a:solidFill>
        </p:grpSpPr>
        <p:sp>
          <p:nvSpPr>
            <p:cNvPr id="4" name="Richtungspfeil 3">
              <a:extLst>
                <a:ext uri="{FF2B5EF4-FFF2-40B4-BE49-F238E27FC236}">
                  <a16:creationId xmlns:a16="http://schemas.microsoft.com/office/drawing/2014/main" id="{D9364DB3-871A-E7ED-B2A6-6B9A539A3F8C}"/>
                </a:ext>
              </a:extLst>
            </p:cNvPr>
            <p:cNvSpPr/>
            <p:nvPr/>
          </p:nvSpPr>
          <p:spPr>
            <a:xfrm>
              <a:off x="2468595" y="1109239"/>
              <a:ext cx="9592876" cy="893632"/>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46DC467E-4B4B-F1E1-0FFE-5DBB0DB69185}"/>
                </a:ext>
              </a:extLst>
            </p:cNvPr>
            <p:cNvSpPr txBox="1"/>
            <p:nvPr/>
          </p:nvSpPr>
          <p:spPr>
            <a:xfrm>
              <a:off x="2540371" y="1263823"/>
              <a:ext cx="9073560" cy="552287"/>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grpSp>
        <p:nvGrpSpPr>
          <p:cNvPr id="36" name="Gruppieren 35">
            <a:extLst>
              <a:ext uri="{FF2B5EF4-FFF2-40B4-BE49-F238E27FC236}">
                <a16:creationId xmlns:a16="http://schemas.microsoft.com/office/drawing/2014/main" id="{D58AE145-2F52-085E-5ECE-34D37EBF8D42}"/>
              </a:ext>
            </a:extLst>
          </p:cNvPr>
          <p:cNvGrpSpPr/>
          <p:nvPr/>
        </p:nvGrpSpPr>
        <p:grpSpPr>
          <a:xfrm>
            <a:off x="2447564" y="3251060"/>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364E02CB-E263-3B4A-E94B-37B591F7E83A}"/>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77DED3F5-22A4-8D80-3F54-83123DC0537D}"/>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5278E667-A773-0799-BCDC-C0B859E788B4}"/>
              </a:ext>
            </a:extLst>
          </p:cNvPr>
          <p:cNvGrpSpPr/>
          <p:nvPr/>
        </p:nvGrpSpPr>
        <p:grpSpPr>
          <a:xfrm>
            <a:off x="2447564" y="2165133"/>
            <a:ext cx="9597332" cy="900000"/>
            <a:chOff x="2464139" y="2180797"/>
            <a:chExt cx="9597332" cy="900000"/>
          </a:xfrm>
        </p:grpSpPr>
        <p:sp>
          <p:nvSpPr>
            <p:cNvPr id="7" name="Richtungspfeil 6">
              <a:extLst>
                <a:ext uri="{FF2B5EF4-FFF2-40B4-BE49-F238E27FC236}">
                  <a16:creationId xmlns:a16="http://schemas.microsoft.com/office/drawing/2014/main" id="{51D14419-ABB8-7134-15C7-A99A907281D0}"/>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0C490FA9-3965-B572-7235-20AF5F9BC193}"/>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7" name="Gruppieren 36">
            <a:extLst>
              <a:ext uri="{FF2B5EF4-FFF2-40B4-BE49-F238E27FC236}">
                <a16:creationId xmlns:a16="http://schemas.microsoft.com/office/drawing/2014/main" id="{476EE2A2-071B-7558-F1E3-00E1F82D6BA7}"/>
              </a:ext>
            </a:extLst>
          </p:cNvPr>
          <p:cNvGrpSpPr/>
          <p:nvPr/>
        </p:nvGrpSpPr>
        <p:grpSpPr>
          <a:xfrm>
            <a:off x="2447564" y="4323913"/>
            <a:ext cx="9597332" cy="900000"/>
            <a:chOff x="2464139" y="4323913"/>
            <a:chExt cx="9597332" cy="900000"/>
          </a:xfrm>
        </p:grpSpPr>
        <p:sp>
          <p:nvSpPr>
            <p:cNvPr id="9" name="Richtungspfeil 8">
              <a:extLst>
                <a:ext uri="{FF2B5EF4-FFF2-40B4-BE49-F238E27FC236}">
                  <a16:creationId xmlns:a16="http://schemas.microsoft.com/office/drawing/2014/main" id="{B0F5CE08-611D-306A-DDF1-9F691241C063}"/>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292DEDC5-721A-0141-634B-F821F8A63799}"/>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7B20F987-5FC5-C80A-D1A6-74A719829CF4}"/>
              </a:ext>
            </a:extLst>
          </p:cNvPr>
          <p:cNvGrpSpPr/>
          <p:nvPr/>
        </p:nvGrpSpPr>
        <p:grpSpPr>
          <a:xfrm>
            <a:off x="-6503068" y="5395471"/>
            <a:ext cx="9597332" cy="900000"/>
            <a:chOff x="2464139" y="5395471"/>
            <a:chExt cx="9597332" cy="900000"/>
          </a:xfrm>
        </p:grpSpPr>
        <p:sp>
          <p:nvSpPr>
            <p:cNvPr id="10" name="Richtungspfeil 9">
              <a:extLst>
                <a:ext uri="{FF2B5EF4-FFF2-40B4-BE49-F238E27FC236}">
                  <a16:creationId xmlns:a16="http://schemas.microsoft.com/office/drawing/2014/main" id="{1B496FC4-8DB7-29C9-DFD4-72090AD2DA9C}"/>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2CD3FA4E-6E46-24B9-8EC5-6AED2EE1227A}"/>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6FA92D7F-4854-BA46-4A24-9E52CCF671BB}"/>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0CFC7C94-7A7C-61FD-FCC3-878C174C9C5D}"/>
              </a:ext>
            </a:extLst>
          </p:cNvPr>
          <p:cNvSpPr>
            <a:spLocks/>
          </p:cNvSpPr>
          <p:nvPr/>
        </p:nvSpPr>
        <p:spPr>
          <a:xfrm>
            <a:off x="366070" y="111668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04266645-C993-5EE4-4510-BE42D1ACF9B8}"/>
              </a:ext>
            </a:extLst>
          </p:cNvPr>
          <p:cNvSpPr>
            <a:spLocks/>
          </p:cNvSpPr>
          <p:nvPr/>
        </p:nvSpPr>
        <p:spPr>
          <a:xfrm>
            <a:off x="366070" y="2165133"/>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6D54B46A-EDC6-6BAB-9AE7-5870B741C4D1}"/>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5828C858-3AA8-6C86-D022-BFB1FE40455F}"/>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DC03934F-77C4-5025-1B96-F412CAA8DAF8}"/>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5C21FA56-F4B7-F80E-5A38-4DEE56B5F227}"/>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D37B925B-D989-3A34-5DFE-BCBCA2AD2E46}"/>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E03E5DED-B63C-6A16-7C1C-B8054FEA1017}"/>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1A7B800B-A141-4499-49B0-678811363D05}"/>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3C597CBC-0285-BBBB-4540-F0682092237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8887AE2A-3ADC-1EEE-F8F2-F161BCE6460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302" y="2664615"/>
            <a:ext cx="403200" cy="403200"/>
          </a:xfrm>
          <a:prstGeom prst="rect">
            <a:avLst/>
          </a:prstGeom>
        </p:spPr>
      </p:pic>
      <p:pic>
        <p:nvPicPr>
          <p:cNvPr id="31" name="Grafik 30">
            <a:extLst>
              <a:ext uri="{FF2B5EF4-FFF2-40B4-BE49-F238E27FC236}">
                <a16:creationId xmlns:a16="http://schemas.microsoft.com/office/drawing/2014/main" id="{BB849A65-E320-FC05-DE1A-AB7640BEE4D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0AAB8202-6979-836C-25AD-335B2BAC79DF}"/>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796BE638-B21B-B3D6-C697-E20F586EA43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81" y="3733514"/>
            <a:ext cx="403200" cy="403200"/>
          </a:xfrm>
          <a:prstGeom prst="rect">
            <a:avLst/>
          </a:prstGeom>
        </p:spPr>
      </p:pic>
      <p:sp>
        <p:nvSpPr>
          <p:cNvPr id="2" name="Rechteck 1">
            <a:extLst>
              <a:ext uri="{FF2B5EF4-FFF2-40B4-BE49-F238E27FC236}">
                <a16:creationId xmlns:a16="http://schemas.microsoft.com/office/drawing/2014/main" id="{78387A0D-2B3F-8990-93C3-34D57C41CE4E}"/>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itel 1">
            <a:extLst>
              <a:ext uri="{FF2B5EF4-FFF2-40B4-BE49-F238E27FC236}">
                <a16:creationId xmlns:a16="http://schemas.microsoft.com/office/drawing/2014/main" id="{DCD572C4-FD39-1312-9B18-02981D687DA1}"/>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9180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3C8E-A031-384D-E3BC-21723F22D22C}"/>
            </a:ext>
          </a:extLst>
        </p:cNvPr>
        <p:cNvGrpSpPr/>
        <p:nvPr/>
      </p:nvGrpSpPr>
      <p:grpSpPr>
        <a:xfrm>
          <a:off x="0" y="0"/>
          <a:ext cx="0" cy="0"/>
          <a:chOff x="0" y="0"/>
          <a:chExt cx="0" cy="0"/>
        </a:xfrm>
      </p:grpSpPr>
      <p:grpSp>
        <p:nvGrpSpPr>
          <p:cNvPr id="36" name="Gruppieren 35">
            <a:extLst>
              <a:ext uri="{FF2B5EF4-FFF2-40B4-BE49-F238E27FC236}">
                <a16:creationId xmlns:a16="http://schemas.microsoft.com/office/drawing/2014/main" id="{97540C03-4559-E11C-1673-ECE6A5FEDAB3}"/>
              </a:ext>
            </a:extLst>
          </p:cNvPr>
          <p:cNvGrpSpPr/>
          <p:nvPr/>
        </p:nvGrpSpPr>
        <p:grpSpPr>
          <a:xfrm>
            <a:off x="2447564" y="3251060"/>
            <a:ext cx="9597332" cy="900000"/>
            <a:chOff x="2464139" y="3252355"/>
            <a:chExt cx="9597332" cy="900000"/>
          </a:xfrm>
          <a:solidFill>
            <a:srgbClr val="8D9CC2"/>
          </a:solidFill>
        </p:grpSpPr>
        <p:sp>
          <p:nvSpPr>
            <p:cNvPr id="8" name="Richtungspfeil 7">
              <a:extLst>
                <a:ext uri="{FF2B5EF4-FFF2-40B4-BE49-F238E27FC236}">
                  <a16:creationId xmlns:a16="http://schemas.microsoft.com/office/drawing/2014/main" id="{935E2F5E-1760-2CC9-4827-59459300A1B7}"/>
                </a:ext>
              </a:extLst>
            </p:cNvPr>
            <p:cNvSpPr/>
            <p:nvPr/>
          </p:nvSpPr>
          <p:spPr>
            <a:xfrm>
              <a:off x="2464139" y="3252355"/>
              <a:ext cx="9597332" cy="9000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3" name="Textfeld 12">
              <a:extLst>
                <a:ext uri="{FF2B5EF4-FFF2-40B4-BE49-F238E27FC236}">
                  <a16:creationId xmlns:a16="http://schemas.microsoft.com/office/drawing/2014/main" id="{1542C324-F5DD-2830-AFCD-8D68C0D48CC0}"/>
                </a:ext>
              </a:extLst>
            </p:cNvPr>
            <p:cNvSpPr txBox="1"/>
            <p:nvPr/>
          </p:nvSpPr>
          <p:spPr>
            <a:xfrm>
              <a:off x="2540372" y="3285179"/>
              <a:ext cx="9073560" cy="784830"/>
            </a:xfrm>
            <a:prstGeom prst="rect">
              <a:avLst/>
            </a:prstGeom>
            <a:grp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betrifft juristische Personen wie z.B. GmbH oder AG. Sie ist sozusagen die Einkommensteuer für Körperschaften. Die Regelungen unterscheiden sich teilweise, weil manche Bestimmungen des Einkommensteuergesetzes nicht auf Körperschaften anwendbar sind.</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5" name="Gruppieren 34">
            <a:extLst>
              <a:ext uri="{FF2B5EF4-FFF2-40B4-BE49-F238E27FC236}">
                <a16:creationId xmlns:a16="http://schemas.microsoft.com/office/drawing/2014/main" id="{45FFC76B-8BBC-2DC8-5672-8E9C2842D8F5}"/>
              </a:ext>
            </a:extLst>
          </p:cNvPr>
          <p:cNvGrpSpPr/>
          <p:nvPr/>
        </p:nvGrpSpPr>
        <p:grpSpPr>
          <a:xfrm>
            <a:off x="2447564" y="2165133"/>
            <a:ext cx="9597332" cy="900000"/>
            <a:chOff x="2464139" y="2180797"/>
            <a:chExt cx="9597332" cy="900000"/>
          </a:xfrm>
        </p:grpSpPr>
        <p:sp>
          <p:nvSpPr>
            <p:cNvPr id="7" name="Richtungspfeil 6">
              <a:extLst>
                <a:ext uri="{FF2B5EF4-FFF2-40B4-BE49-F238E27FC236}">
                  <a16:creationId xmlns:a16="http://schemas.microsoft.com/office/drawing/2014/main" id="{DF6B797F-0090-F5F6-2091-945459939646}"/>
                </a:ext>
              </a:extLst>
            </p:cNvPr>
            <p:cNvSpPr/>
            <p:nvPr/>
          </p:nvSpPr>
          <p:spPr>
            <a:xfrm>
              <a:off x="2464139" y="2180797"/>
              <a:ext cx="9597332" cy="900000"/>
            </a:xfrm>
            <a:prstGeom prst="homePlate">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4" name="Textfeld 13">
              <a:extLst>
                <a:ext uri="{FF2B5EF4-FFF2-40B4-BE49-F238E27FC236}">
                  <a16:creationId xmlns:a16="http://schemas.microsoft.com/office/drawing/2014/main" id="{50275BF9-1710-6D93-7952-B808EE6372FD}"/>
                </a:ext>
              </a:extLst>
            </p:cNvPr>
            <p:cNvSpPr txBox="1"/>
            <p:nvPr/>
          </p:nvSpPr>
          <p:spPr>
            <a:xfrm>
              <a:off x="2540371" y="2215298"/>
              <a:ext cx="9073560" cy="784830"/>
            </a:xfrm>
            <a:prstGeom prst="rect">
              <a:avLst/>
            </a:prstGeom>
            <a:solidFill>
              <a:srgbClr val="8063A3"/>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Einkommensteuer </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müssen alle bezahlen, die ein Einkommen haben, egal ob sie selbstständig oder angestellt sind. 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Lohnsteuer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ist eine spezielle Form der Einkommensteuer, die direkt vom Gehalt abgezogen wird, bevor es ausbezahlt wird. </a:t>
              </a:r>
            </a:p>
          </p:txBody>
        </p:sp>
      </p:grpSp>
      <p:grpSp>
        <p:nvGrpSpPr>
          <p:cNvPr id="37" name="Gruppieren 36">
            <a:extLst>
              <a:ext uri="{FF2B5EF4-FFF2-40B4-BE49-F238E27FC236}">
                <a16:creationId xmlns:a16="http://schemas.microsoft.com/office/drawing/2014/main" id="{244EDC07-3EC0-A287-36AE-DA9DAB0B91CA}"/>
              </a:ext>
            </a:extLst>
          </p:cNvPr>
          <p:cNvGrpSpPr/>
          <p:nvPr/>
        </p:nvGrpSpPr>
        <p:grpSpPr>
          <a:xfrm>
            <a:off x="2447564" y="4323913"/>
            <a:ext cx="9597332" cy="900000"/>
            <a:chOff x="2464139" y="4323913"/>
            <a:chExt cx="9597332" cy="900000"/>
          </a:xfrm>
        </p:grpSpPr>
        <p:sp>
          <p:nvSpPr>
            <p:cNvPr id="9" name="Richtungspfeil 8">
              <a:extLst>
                <a:ext uri="{FF2B5EF4-FFF2-40B4-BE49-F238E27FC236}">
                  <a16:creationId xmlns:a16="http://schemas.microsoft.com/office/drawing/2014/main" id="{2F443799-DF17-7498-AAC3-A1029D8B6B6B}"/>
                </a:ext>
              </a:extLst>
            </p:cNvPr>
            <p:cNvSpPr/>
            <p:nvPr/>
          </p:nvSpPr>
          <p:spPr>
            <a:xfrm>
              <a:off x="2464139" y="4323913"/>
              <a:ext cx="9597332" cy="900000"/>
            </a:xfrm>
            <a:prstGeom prst="homePlate">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6" name="Textfeld 15">
              <a:extLst>
                <a:ext uri="{FF2B5EF4-FFF2-40B4-BE49-F238E27FC236}">
                  <a16:creationId xmlns:a16="http://schemas.microsoft.com/office/drawing/2014/main" id="{03EF93E2-9346-AEBB-C9B3-08CC991CDDBA}"/>
                </a:ext>
              </a:extLst>
            </p:cNvPr>
            <p:cNvSpPr txBox="1"/>
            <p:nvPr/>
          </p:nvSpPr>
          <p:spPr>
            <a:xfrm>
              <a:off x="2540371" y="4366103"/>
              <a:ext cx="9073560" cy="784830"/>
            </a:xfrm>
            <a:prstGeom prst="rect">
              <a:avLst/>
            </a:prstGeom>
            <a:solidFill>
              <a:srgbClr val="98B9CE"/>
            </a:solid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a:t>
              </a:r>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 in Österreich ist eine Steuer auf Gewinne, die man durch Kapitalanlagen verdient, zum Beispiel durch Zinsen oder Dividenden. Wenn man Geld auf der Bank hat oder in Aktien investiert, wird ein Teil des Gewinns automatisch als KESt abgezogen.</a:t>
              </a:r>
              <a:endParaRPr lang="de-AT" sz="15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8" name="Gruppieren 37">
            <a:extLst>
              <a:ext uri="{FF2B5EF4-FFF2-40B4-BE49-F238E27FC236}">
                <a16:creationId xmlns:a16="http://schemas.microsoft.com/office/drawing/2014/main" id="{18A2748B-5257-C573-F540-AB33669221F5}"/>
              </a:ext>
            </a:extLst>
          </p:cNvPr>
          <p:cNvGrpSpPr/>
          <p:nvPr/>
        </p:nvGrpSpPr>
        <p:grpSpPr>
          <a:xfrm>
            <a:off x="2447564" y="5395471"/>
            <a:ext cx="9597332" cy="900000"/>
            <a:chOff x="2464139" y="5395471"/>
            <a:chExt cx="9597332" cy="900000"/>
          </a:xfrm>
        </p:grpSpPr>
        <p:sp>
          <p:nvSpPr>
            <p:cNvPr id="10" name="Richtungspfeil 9">
              <a:extLst>
                <a:ext uri="{FF2B5EF4-FFF2-40B4-BE49-F238E27FC236}">
                  <a16:creationId xmlns:a16="http://schemas.microsoft.com/office/drawing/2014/main" id="{167D7141-70C3-4DDF-E065-5A348D12AC68}"/>
                </a:ext>
              </a:extLst>
            </p:cNvPr>
            <p:cNvSpPr/>
            <p:nvPr/>
          </p:nvSpPr>
          <p:spPr>
            <a:xfrm>
              <a:off x="2464139" y="5395471"/>
              <a:ext cx="9597332" cy="900000"/>
            </a:xfrm>
            <a:prstGeom prst="homePlate">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7" name="Textfeld 16">
              <a:extLst>
                <a:ext uri="{FF2B5EF4-FFF2-40B4-BE49-F238E27FC236}">
                  <a16:creationId xmlns:a16="http://schemas.microsoft.com/office/drawing/2014/main" id="{11D0D925-34EB-2A33-691A-69F8D8C97709}"/>
                </a:ext>
              </a:extLst>
            </p:cNvPr>
            <p:cNvSpPr txBox="1"/>
            <p:nvPr/>
          </p:nvSpPr>
          <p:spPr>
            <a:xfrm>
              <a:off x="2540371" y="5553083"/>
              <a:ext cx="9073560" cy="553998"/>
            </a:xfrm>
            <a:prstGeom prst="rect">
              <a:avLst/>
            </a:prstGeom>
            <a:noFill/>
          </p:spPr>
          <p:txBody>
            <a:bodyPr wrap="square">
              <a:spAutoFit/>
            </a:bodyPr>
            <a:lstStyle/>
            <a:p>
              <a:r>
                <a:rPr lang="de-DE" sz="1500" dirty="0">
                  <a:solidFill>
                    <a:schemeClr val="bg1"/>
                  </a:solidFill>
                  <a:latin typeface="Roboto" panose="02000000000000000000" pitchFamily="2" charset="0"/>
                  <a:ea typeface="Roboto" panose="02000000000000000000" pitchFamily="2" charset="0"/>
                  <a:cs typeface="Roboto" panose="02000000000000000000" pitchFamily="2" charset="0"/>
                </a:rPr>
                <a:t>Es gibt noch weitere Verbrauchs- und Verkehrssteuern wie beispielsweise die Tabaksteuer, die Mineralölsteuer oder die Grunderwerbsteuer oder die CO2-Steuer. </a:t>
              </a:r>
            </a:p>
          </p:txBody>
        </p:sp>
      </p:grpSp>
      <p:sp>
        <p:nvSpPr>
          <p:cNvPr id="5" name="Rechteck 4">
            <a:extLst>
              <a:ext uri="{FF2B5EF4-FFF2-40B4-BE49-F238E27FC236}">
                <a16:creationId xmlns:a16="http://schemas.microsoft.com/office/drawing/2014/main" id="{E56633B5-9019-81FD-7325-87094C263638}"/>
              </a:ext>
            </a:extLst>
          </p:cNvPr>
          <p:cNvSpPr>
            <a:spLocks/>
          </p:cNvSpPr>
          <p:nvPr/>
        </p:nvSpPr>
        <p:spPr>
          <a:xfrm>
            <a:off x="0" y="0"/>
            <a:ext cx="247698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C69BE496-B721-1EE6-AEC9-FBFBFF0AC691}"/>
              </a:ext>
            </a:extLst>
          </p:cNvPr>
          <p:cNvSpPr>
            <a:spLocks/>
          </p:cNvSpPr>
          <p:nvPr/>
        </p:nvSpPr>
        <p:spPr>
          <a:xfrm>
            <a:off x="366070" y="111668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35BEF554-B082-2271-631B-A3566EEE4A55}"/>
              </a:ext>
            </a:extLst>
          </p:cNvPr>
          <p:cNvSpPr>
            <a:spLocks/>
          </p:cNvSpPr>
          <p:nvPr/>
        </p:nvSpPr>
        <p:spPr>
          <a:xfrm>
            <a:off x="366070" y="2165133"/>
            <a:ext cx="2090704" cy="900000"/>
          </a:xfrm>
          <a:prstGeom prst="rect">
            <a:avLst/>
          </a:prstGeom>
          <a:solidFill>
            <a:srgbClr val="8063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09D42D70-9D16-C277-14A8-2C5B2C3DA9B7}"/>
              </a:ext>
            </a:extLst>
          </p:cNvPr>
          <p:cNvSpPr>
            <a:spLocks/>
          </p:cNvSpPr>
          <p:nvPr/>
        </p:nvSpPr>
        <p:spPr>
          <a:xfrm>
            <a:off x="366070" y="3250677"/>
            <a:ext cx="2110914" cy="900000"/>
          </a:xfrm>
          <a:prstGeom prst="rect">
            <a:avLst/>
          </a:prstGeom>
          <a:solidFill>
            <a:srgbClr val="8D9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94E2781D-1BFF-6DE2-27C4-DE93EB35A886}"/>
              </a:ext>
            </a:extLst>
          </p:cNvPr>
          <p:cNvSpPr>
            <a:spLocks/>
          </p:cNvSpPr>
          <p:nvPr/>
        </p:nvSpPr>
        <p:spPr>
          <a:xfrm>
            <a:off x="366070" y="4323913"/>
            <a:ext cx="2090704" cy="900000"/>
          </a:xfrm>
          <a:prstGeom prst="rect">
            <a:avLst/>
          </a:prstGeom>
          <a:solidFill>
            <a:srgbClr val="98B9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9F73A3C-E1F1-EA5D-3C19-EE7DC86BC88B}"/>
              </a:ext>
            </a:extLst>
          </p:cNvPr>
          <p:cNvSpPr>
            <a:spLocks/>
          </p:cNvSpPr>
          <p:nvPr/>
        </p:nvSpPr>
        <p:spPr>
          <a:xfrm>
            <a:off x="366070" y="5396237"/>
            <a:ext cx="2090704" cy="900000"/>
          </a:xfrm>
          <a:prstGeom prst="rect">
            <a:avLst/>
          </a:prstGeom>
          <a:solidFill>
            <a:srgbClr val="A1D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5F07546D-55C7-E80C-115D-395EE5D98562}"/>
              </a:ext>
            </a:extLst>
          </p:cNvPr>
          <p:cNvSpPr txBox="1"/>
          <p:nvPr/>
        </p:nvSpPr>
        <p:spPr>
          <a:xfrm>
            <a:off x="514323" y="1277707"/>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sp>
        <p:nvSpPr>
          <p:cNvPr id="25" name="Textfeld 24">
            <a:extLst>
              <a:ext uri="{FF2B5EF4-FFF2-40B4-BE49-F238E27FC236}">
                <a16:creationId xmlns:a16="http://schemas.microsoft.com/office/drawing/2014/main" id="{F71EDEE3-6DD5-A011-B914-606935C6474B}"/>
              </a:ext>
            </a:extLst>
          </p:cNvPr>
          <p:cNvSpPr txBox="1"/>
          <p:nvPr/>
        </p:nvSpPr>
        <p:spPr>
          <a:xfrm>
            <a:off x="366070" y="5707378"/>
            <a:ext cx="2090704" cy="296941"/>
          </a:xfrm>
          <a:prstGeom prst="rect">
            <a:avLst/>
          </a:prstGeom>
          <a:no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sp>
        <p:nvSpPr>
          <p:cNvPr id="26" name="Textfeld 25">
            <a:extLst>
              <a:ext uri="{FF2B5EF4-FFF2-40B4-BE49-F238E27FC236}">
                <a16:creationId xmlns:a16="http://schemas.microsoft.com/office/drawing/2014/main" id="{C1DD618F-EB8F-23D8-B0FD-6976A7BBE226}"/>
              </a:ext>
            </a:extLst>
          </p:cNvPr>
          <p:cNvSpPr txBox="1"/>
          <p:nvPr/>
        </p:nvSpPr>
        <p:spPr>
          <a:xfrm>
            <a:off x="567092" y="2212540"/>
            <a:ext cx="1688661" cy="830997"/>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
        <p:nvSpPr>
          <p:cNvPr id="27" name="Textfeld 26">
            <a:extLst>
              <a:ext uri="{FF2B5EF4-FFF2-40B4-BE49-F238E27FC236}">
                <a16:creationId xmlns:a16="http://schemas.microsoft.com/office/drawing/2014/main" id="{9AB968D7-D45F-7FE8-27CD-ABE7A090B0EB}"/>
              </a:ext>
            </a:extLst>
          </p:cNvPr>
          <p:cNvSpPr txBox="1"/>
          <p:nvPr/>
        </p:nvSpPr>
        <p:spPr>
          <a:xfrm>
            <a:off x="412701" y="4461060"/>
            <a:ext cx="1997442" cy="584775"/>
          </a:xfrm>
          <a:prstGeom prst="rect">
            <a:avLst/>
          </a:prstGeom>
          <a:no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pic>
        <p:nvPicPr>
          <p:cNvPr id="29" name="Grafik 28">
            <a:extLst>
              <a:ext uri="{FF2B5EF4-FFF2-40B4-BE49-F238E27FC236}">
                <a16:creationId xmlns:a16="http://schemas.microsoft.com/office/drawing/2014/main" id="{8B54FE28-CD36-B02C-1160-2F59B37782F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5280" y="4826076"/>
            <a:ext cx="403200" cy="403200"/>
          </a:xfrm>
          <a:prstGeom prst="rect">
            <a:avLst/>
          </a:prstGeom>
        </p:spPr>
      </p:pic>
      <p:pic>
        <p:nvPicPr>
          <p:cNvPr id="30" name="Grafik 29">
            <a:extLst>
              <a:ext uri="{FF2B5EF4-FFF2-40B4-BE49-F238E27FC236}">
                <a16:creationId xmlns:a16="http://schemas.microsoft.com/office/drawing/2014/main" id="{07B3F971-2444-2A4A-B7B8-E9B17015027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84302" y="2664615"/>
            <a:ext cx="403200" cy="403200"/>
          </a:xfrm>
          <a:prstGeom prst="rect">
            <a:avLst/>
          </a:prstGeom>
        </p:spPr>
      </p:pic>
      <p:grpSp>
        <p:nvGrpSpPr>
          <p:cNvPr id="3" name="Gruppieren 2">
            <a:extLst>
              <a:ext uri="{FF2B5EF4-FFF2-40B4-BE49-F238E27FC236}">
                <a16:creationId xmlns:a16="http://schemas.microsoft.com/office/drawing/2014/main" id="{656C7007-67E0-66E5-FEE5-9A2C94FD5AB4}"/>
              </a:ext>
            </a:extLst>
          </p:cNvPr>
          <p:cNvGrpSpPr/>
          <p:nvPr/>
        </p:nvGrpSpPr>
        <p:grpSpPr>
          <a:xfrm>
            <a:off x="2456774" y="1117454"/>
            <a:ext cx="9592876" cy="896400"/>
            <a:chOff x="2468595" y="1109239"/>
            <a:chExt cx="9592876" cy="893632"/>
          </a:xfrm>
          <a:solidFill>
            <a:srgbClr val="826CA8"/>
          </a:solidFill>
        </p:grpSpPr>
        <p:sp>
          <p:nvSpPr>
            <p:cNvPr id="4" name="Richtungspfeil 3">
              <a:extLst>
                <a:ext uri="{FF2B5EF4-FFF2-40B4-BE49-F238E27FC236}">
                  <a16:creationId xmlns:a16="http://schemas.microsoft.com/office/drawing/2014/main" id="{F2076252-2E48-345F-6E85-A783037BBE4C}"/>
                </a:ext>
              </a:extLst>
            </p:cNvPr>
            <p:cNvSpPr/>
            <p:nvPr/>
          </p:nvSpPr>
          <p:spPr>
            <a:xfrm>
              <a:off x="2468595" y="1109239"/>
              <a:ext cx="9592876" cy="893632"/>
            </a:xfrm>
            <a:prstGeom prst="homePlate">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500">
                <a:latin typeface="Roboto" panose="02000000000000000000" pitchFamily="2" charset="0"/>
                <a:ea typeface="Roboto" panose="02000000000000000000" pitchFamily="2" charset="0"/>
                <a:cs typeface="Roboto" panose="02000000000000000000" pitchFamily="2" charset="0"/>
              </a:endParaRPr>
            </a:p>
          </p:txBody>
        </p:sp>
        <p:sp>
          <p:nvSpPr>
            <p:cNvPr id="12" name="Textfeld 11">
              <a:extLst>
                <a:ext uri="{FF2B5EF4-FFF2-40B4-BE49-F238E27FC236}">
                  <a16:creationId xmlns:a16="http://schemas.microsoft.com/office/drawing/2014/main" id="{F021A077-4DF8-F648-3292-2FD02A0F308B}"/>
                </a:ext>
              </a:extLst>
            </p:cNvPr>
            <p:cNvSpPr txBox="1"/>
            <p:nvPr/>
          </p:nvSpPr>
          <p:spPr>
            <a:xfrm>
              <a:off x="2540371" y="1263823"/>
              <a:ext cx="9073560" cy="552287"/>
            </a:xfrm>
            <a:prstGeom prst="rect">
              <a:avLst/>
            </a:prstGeom>
            <a:solidFill>
              <a:srgbClr val="773E8F"/>
            </a:solidFill>
          </p:spPr>
          <p:txBody>
            <a:bodyPr wrap="square">
              <a:spAutoFit/>
            </a:bodyPr>
            <a:lstStyle/>
            <a:p>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Die </a:t>
              </a:r>
              <a:r>
                <a:rPr lang="de-DE" sz="15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wird auf Waren und Dienstleistungen erhoben. Sie muss von </a:t>
              </a:r>
              <a:r>
                <a:rPr lang="de-DE" sz="1500"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Endkonsument:innen</a:t>
              </a:r>
              <a:r>
                <a:rPr lang="de-DE" sz="1500"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 bezahlt und von Unternehmen eingehoben und an den Staat abgeliefert werden. </a:t>
              </a:r>
            </a:p>
          </p:txBody>
        </p:sp>
      </p:grpSp>
      <p:pic>
        <p:nvPicPr>
          <p:cNvPr id="31" name="Grafik 30">
            <a:extLst>
              <a:ext uri="{FF2B5EF4-FFF2-40B4-BE49-F238E27FC236}">
                <a16:creationId xmlns:a16="http://schemas.microsoft.com/office/drawing/2014/main" id="{4CF189CE-04D4-7E94-3402-0369188F9F0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12233" y="1594810"/>
            <a:ext cx="403200" cy="403200"/>
          </a:xfrm>
          <a:prstGeom prst="rect">
            <a:avLst/>
          </a:prstGeom>
        </p:spPr>
      </p:pic>
      <p:sp>
        <p:nvSpPr>
          <p:cNvPr id="32" name="Textfeld 31">
            <a:extLst>
              <a:ext uri="{FF2B5EF4-FFF2-40B4-BE49-F238E27FC236}">
                <a16:creationId xmlns:a16="http://schemas.microsoft.com/office/drawing/2014/main" id="{235191C4-6757-ED8F-932F-9989A0234BB5}"/>
              </a:ext>
            </a:extLst>
          </p:cNvPr>
          <p:cNvSpPr txBox="1"/>
          <p:nvPr/>
        </p:nvSpPr>
        <p:spPr>
          <a:xfrm>
            <a:off x="635592" y="3402119"/>
            <a:ext cx="1551660" cy="584775"/>
          </a:xfrm>
          <a:prstGeom prst="rect">
            <a:avLst/>
          </a:prstGeom>
          <a:no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33" name="Grafik 32">
            <a:extLst>
              <a:ext uri="{FF2B5EF4-FFF2-40B4-BE49-F238E27FC236}">
                <a16:creationId xmlns:a16="http://schemas.microsoft.com/office/drawing/2014/main" id="{E56C475C-8A62-46FC-2FB6-D263C35BDC2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93681" y="3733514"/>
            <a:ext cx="403200" cy="403200"/>
          </a:xfrm>
          <a:prstGeom prst="rect">
            <a:avLst/>
          </a:prstGeom>
        </p:spPr>
      </p:pic>
      <p:sp>
        <p:nvSpPr>
          <p:cNvPr id="2" name="Rechteck 1">
            <a:extLst>
              <a:ext uri="{FF2B5EF4-FFF2-40B4-BE49-F238E27FC236}">
                <a16:creationId xmlns:a16="http://schemas.microsoft.com/office/drawing/2014/main" id="{86BB15AF-6F2F-B5ED-397B-9CCF6B048FE6}"/>
              </a:ext>
            </a:extLst>
          </p:cNvPr>
          <p:cNvSpPr/>
          <p:nvPr/>
        </p:nvSpPr>
        <p:spPr>
          <a:xfrm>
            <a:off x="2429163" y="1116550"/>
            <a:ext cx="93984" cy="51789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itel 1">
            <a:extLst>
              <a:ext uri="{FF2B5EF4-FFF2-40B4-BE49-F238E27FC236}">
                <a16:creationId xmlns:a16="http://schemas.microsoft.com/office/drawing/2014/main" id="{E8545C8A-C898-89AC-2A80-F3D7D39CE39A}"/>
              </a:ext>
            </a:extLst>
          </p:cNvPr>
          <p:cNvSpPr>
            <a:spLocks noGrp="1"/>
          </p:cNvSpPr>
          <p:nvPr>
            <p:ph type="title"/>
          </p:nvPr>
        </p:nvSpPr>
        <p:spPr>
          <a:xfrm>
            <a:off x="641182" y="350875"/>
            <a:ext cx="10909637" cy="640080"/>
          </a:xfrm>
        </p:spPr>
        <p:txBody>
          <a:bodyPr>
            <a:noAutofit/>
          </a:bodyPr>
          <a:lstStyle/>
          <a:p>
            <a:r>
              <a:rPr lang="de-DE"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Welche Steuern gibt es im österreichischen Steuersystem? </a:t>
            </a:r>
            <a:endParaRPr lang="de-AT" sz="32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47343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17">
            <a:extLst>
              <a:ext uri="{FF2B5EF4-FFF2-40B4-BE49-F238E27FC236}">
                <a16:creationId xmlns:a16="http://schemas.microsoft.com/office/drawing/2014/main" id="{E678B8FA-3003-5672-C045-B7CB1F914890}"/>
              </a:ext>
            </a:extLst>
          </p:cNvPr>
          <p:cNvSpPr/>
          <p:nvPr/>
        </p:nvSpPr>
        <p:spPr>
          <a:xfrm>
            <a:off x="6668836" y="1156195"/>
            <a:ext cx="5093110" cy="4284827"/>
          </a:xfrm>
          <a:prstGeom prst="roundRect">
            <a:avLst>
              <a:gd name="adj" fmla="val 2682"/>
            </a:avLst>
          </a:prstGeom>
          <a:solidFill>
            <a:srgbClr val="773E8F">
              <a:alpha val="20000"/>
            </a:srgb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dirty="0"/>
          </a:p>
        </p:txBody>
      </p:sp>
      <p:sp>
        <p:nvSpPr>
          <p:cNvPr id="5" name="Rechteck: abgerundete Ecken 18">
            <a:extLst>
              <a:ext uri="{FF2B5EF4-FFF2-40B4-BE49-F238E27FC236}">
                <a16:creationId xmlns:a16="http://schemas.microsoft.com/office/drawing/2014/main" id="{579AA88E-5C5B-5C79-FE9A-3B366004DE2B}"/>
              </a:ext>
            </a:extLst>
          </p:cNvPr>
          <p:cNvSpPr/>
          <p:nvPr/>
        </p:nvSpPr>
        <p:spPr>
          <a:xfrm>
            <a:off x="6668836" y="1156195"/>
            <a:ext cx="5093110" cy="540000"/>
          </a:xfrm>
          <a:prstGeom prst="roundRect">
            <a:avLst/>
          </a:prstGeom>
          <a:solidFill>
            <a:srgbClr val="773E8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de-AT"/>
          </a:p>
        </p:txBody>
      </p:sp>
      <p:sp>
        <p:nvSpPr>
          <p:cNvPr id="6" name="Textfeld 5">
            <a:extLst>
              <a:ext uri="{FF2B5EF4-FFF2-40B4-BE49-F238E27FC236}">
                <a16:creationId xmlns:a16="http://schemas.microsoft.com/office/drawing/2014/main" id="{263E8055-304A-F4C6-ECBF-E24E33D84843}"/>
              </a:ext>
            </a:extLst>
          </p:cNvPr>
          <p:cNvSpPr txBox="1"/>
          <p:nvPr/>
        </p:nvSpPr>
        <p:spPr>
          <a:xfrm>
            <a:off x="7989298" y="1258629"/>
            <a:ext cx="2452186" cy="400110"/>
          </a:xfrm>
          <a:prstGeom prst="rect">
            <a:avLst/>
          </a:prstGeom>
          <a:noFill/>
        </p:spPr>
        <p:txBody>
          <a:bodyPr wrap="square" rtlCol="0">
            <a:spAutoFit/>
          </a:bodyPr>
          <a:lstStyle/>
          <a:p>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Umsatzsteuer (</a:t>
            </a:r>
            <a:r>
              <a:rPr lang="de-AT" sz="2000" b="1" dirty="0" err="1">
                <a:solidFill>
                  <a:schemeClr val="bg1"/>
                </a:solidFill>
                <a:latin typeface="Roboto" panose="02000000000000000000" pitchFamily="2" charset="0"/>
                <a:ea typeface="Roboto" panose="02000000000000000000" pitchFamily="2" charset="0"/>
                <a:cs typeface="Roboto" panose="02000000000000000000" pitchFamily="2" charset="0"/>
              </a:rPr>
              <a:t>USt</a:t>
            </a:r>
            <a:r>
              <a:rPr lang="de-AT" sz="2000" b="1"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pic>
        <p:nvPicPr>
          <p:cNvPr id="7" name="Grafik 6">
            <a:extLst>
              <a:ext uri="{FF2B5EF4-FFF2-40B4-BE49-F238E27FC236}">
                <a16:creationId xmlns:a16="http://schemas.microsoft.com/office/drawing/2014/main" id="{A53CD927-543B-8F00-2D4B-BFAEEF70739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398329" y="244641"/>
            <a:ext cx="540000" cy="540000"/>
          </a:xfrm>
          <a:prstGeom prst="rect">
            <a:avLst/>
          </a:prstGeom>
        </p:spPr>
      </p:pic>
      <p:sp>
        <p:nvSpPr>
          <p:cNvPr id="8" name="Textfeld 7">
            <a:extLst>
              <a:ext uri="{FF2B5EF4-FFF2-40B4-BE49-F238E27FC236}">
                <a16:creationId xmlns:a16="http://schemas.microsoft.com/office/drawing/2014/main" id="{B647DCAD-9689-E99F-2AF0-CB9A126AEBF3}"/>
              </a:ext>
            </a:extLst>
          </p:cNvPr>
          <p:cNvSpPr txBox="1"/>
          <p:nvPr/>
        </p:nvSpPr>
        <p:spPr>
          <a:xfrm>
            <a:off x="6970357" y="1795886"/>
            <a:ext cx="4651372" cy="3910814"/>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Die </a:t>
            </a:r>
            <a:r>
              <a:rPr lang="de-AT" sz="1600" dirty="0" err="1">
                <a:solidFill>
                  <a:schemeClr val="tx2"/>
                </a:solidFill>
                <a:latin typeface="Roboto" panose="02000000000000000000" pitchFamily="2" charset="0"/>
                <a:ea typeface="Roboto" panose="02000000000000000000" pitchFamily="2" charset="0"/>
                <a:cs typeface="Roboto" panose="02000000000000000000" pitchFamily="2" charset="0"/>
              </a:rPr>
              <a:t>USt</a:t>
            </a: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 wird manchmal auch als Mehrwertsteuer bezeichnet.</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Sie wird </a:t>
            </a:r>
            <a:r>
              <a:rPr lang="de-DE" sz="1600" b="1" dirty="0">
                <a:solidFill>
                  <a:srgbClr val="773E8F"/>
                </a:solidFill>
                <a:latin typeface="Roboto" panose="02000000000000000000" pitchFamily="2" charset="0"/>
                <a:ea typeface="Roboto" panose="02000000000000000000" pitchFamily="2" charset="0"/>
                <a:cs typeface="Roboto" panose="02000000000000000000" pitchFamily="2" charset="0"/>
              </a:rPr>
              <a:t>auf den Verkauf von Waren und Dienstleistungen</a:t>
            </a:r>
            <a:r>
              <a:rPr lang="de-DE" sz="1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erhoben.</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Sie ist von </a:t>
            </a:r>
            <a:r>
              <a:rPr lang="de-DE" sz="1600" b="1" dirty="0" err="1">
                <a:solidFill>
                  <a:srgbClr val="773E8F"/>
                </a:solidFill>
                <a:latin typeface="Roboto" panose="02000000000000000000" pitchFamily="2" charset="0"/>
                <a:ea typeface="Roboto" panose="02000000000000000000" pitchFamily="2" charset="0"/>
                <a:cs typeface="Roboto" panose="02000000000000000000" pitchFamily="2" charset="0"/>
              </a:rPr>
              <a:t>Endkonsument:innen</a:t>
            </a:r>
            <a:r>
              <a:rPr lang="de-DE" sz="16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zu zahlen und wird von Unternehmen abgeführt.</a:t>
            </a:r>
          </a:p>
          <a:p>
            <a:pPr marL="285750" indent="-285750">
              <a:lnSpc>
                <a:spcPct val="120000"/>
              </a:lnSpc>
              <a:buFont typeface="Arial" panose="020B0604020202020204" pitchFamily="34" charset="0"/>
              <a:buChar char="•"/>
            </a:pP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Auch </a:t>
            </a:r>
            <a:r>
              <a:rPr lang="de-DE" sz="1600" b="1" dirty="0">
                <a:solidFill>
                  <a:srgbClr val="773E8F"/>
                </a:solidFill>
                <a:latin typeface="Roboto" panose="02000000000000000000" pitchFamily="2" charset="0"/>
                <a:ea typeface="Roboto" panose="02000000000000000000" pitchFamily="2" charset="0"/>
                <a:cs typeface="Roboto" panose="02000000000000000000" pitchFamily="2" charset="0"/>
              </a:rPr>
              <a:t>Unternehmen</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 müssen beim Kauf von Waren Umsatzsteuer zahlen, können sich diese aber wieder vom Finanzamt zurückholen (= </a:t>
            </a:r>
            <a:r>
              <a:rPr lang="de-DE" sz="1600" b="1" dirty="0">
                <a:solidFill>
                  <a:srgbClr val="773E8F"/>
                </a:solidFill>
                <a:latin typeface="Roboto" panose="02000000000000000000" pitchFamily="2" charset="0"/>
                <a:ea typeface="Roboto" panose="02000000000000000000" pitchFamily="2" charset="0"/>
                <a:cs typeface="Roboto" panose="02000000000000000000" pitchFamily="2" charset="0"/>
              </a:rPr>
              <a:t>Vorsteuer</a:t>
            </a:r>
            <a:r>
              <a:rPr lang="de-DE" sz="1600" dirty="0">
                <a:solidFill>
                  <a:schemeClr val="tx2"/>
                </a:solidFill>
                <a:latin typeface="Roboto" panose="02000000000000000000" pitchFamily="2" charset="0"/>
                <a:ea typeface="Roboto" panose="02000000000000000000" pitchFamily="2" charset="0"/>
                <a:cs typeface="Roboto" panose="02000000000000000000" pitchFamily="2" charset="0"/>
              </a:rPr>
              <a:t>)</a:t>
            </a:r>
          </a:p>
          <a:p>
            <a:pPr marL="285750" indent="-285750">
              <a:lnSpc>
                <a:spcPct val="120000"/>
              </a:lnSpc>
              <a:buFont typeface="Arial" panose="020B0604020202020204" pitchFamily="34" charset="0"/>
              <a:buChar char="•"/>
            </a:pPr>
            <a:r>
              <a:rPr lang="de-AT" sz="1600" dirty="0" err="1">
                <a:solidFill>
                  <a:schemeClr val="tx2"/>
                </a:solidFill>
                <a:latin typeface="Roboto" panose="02000000000000000000" pitchFamily="2" charset="0"/>
                <a:ea typeface="Roboto" panose="02000000000000000000" pitchFamily="2" charset="0"/>
                <a:cs typeface="Roboto" panose="02000000000000000000" pitchFamily="2" charset="0"/>
              </a:rPr>
              <a:t>Endkonsument:innen</a:t>
            </a:r>
            <a:r>
              <a:rPr lang="de-AT" sz="1600" dirty="0">
                <a:solidFill>
                  <a:schemeClr val="tx2"/>
                </a:solidFill>
                <a:latin typeface="Roboto" panose="02000000000000000000" pitchFamily="2" charset="0"/>
                <a:ea typeface="Roboto" panose="02000000000000000000" pitchFamily="2" charset="0"/>
                <a:cs typeface="Roboto" panose="02000000000000000000" pitchFamily="2" charset="0"/>
              </a:rPr>
              <a:t> können die bezahlte Steuer nicht zurückfordern</a:t>
            </a:r>
          </a:p>
          <a:p>
            <a:pPr marL="285750" indent="-285750">
              <a:lnSpc>
                <a:spcPct val="120000"/>
              </a:lnSpc>
              <a:buFont typeface="Arial" panose="020B0604020202020204" pitchFamily="34" charset="0"/>
              <a:buChar char="•"/>
            </a:pPr>
            <a:endParaRPr lang="de-AT" sz="16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graphicFrame>
        <p:nvGraphicFramePr>
          <p:cNvPr id="10" name="Inhaltsplatzhalter 5">
            <a:extLst>
              <a:ext uri="{FF2B5EF4-FFF2-40B4-BE49-F238E27FC236}">
                <a16:creationId xmlns:a16="http://schemas.microsoft.com/office/drawing/2014/main" id="{5CEB783C-2B1C-5A80-D43C-794004D0956C}"/>
              </a:ext>
            </a:extLst>
          </p:cNvPr>
          <p:cNvGraphicFramePr>
            <a:graphicFrameLocks/>
          </p:cNvGraphicFramePr>
          <p:nvPr>
            <p:extLst>
              <p:ext uri="{D42A27DB-BD31-4B8C-83A1-F6EECF244321}">
                <p14:modId xmlns:p14="http://schemas.microsoft.com/office/powerpoint/2010/main" val="2155835221"/>
              </p:ext>
            </p:extLst>
          </p:nvPr>
        </p:nvGraphicFramePr>
        <p:xfrm>
          <a:off x="342801" y="894781"/>
          <a:ext cx="5222875" cy="4841875"/>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uppieren 13">
            <a:extLst>
              <a:ext uri="{FF2B5EF4-FFF2-40B4-BE49-F238E27FC236}">
                <a16:creationId xmlns:a16="http://schemas.microsoft.com/office/drawing/2014/main" id="{6AFE2016-FDCD-FEEF-B78C-F0E7507284FB}"/>
              </a:ext>
            </a:extLst>
          </p:cNvPr>
          <p:cNvGrpSpPr/>
          <p:nvPr/>
        </p:nvGrpSpPr>
        <p:grpSpPr>
          <a:xfrm>
            <a:off x="253671" y="5847588"/>
            <a:ext cx="2182690" cy="900000"/>
            <a:chOff x="-715152" y="1133748"/>
            <a:chExt cx="2182690" cy="900000"/>
          </a:xfrm>
        </p:grpSpPr>
        <p:sp>
          <p:nvSpPr>
            <p:cNvPr id="15" name="Rechteck 14">
              <a:extLst>
                <a:ext uri="{FF2B5EF4-FFF2-40B4-BE49-F238E27FC236}">
                  <a16:creationId xmlns:a16="http://schemas.microsoft.com/office/drawing/2014/main" id="{CD030564-ACD7-ACEF-66A4-C7FC22E8BB83}"/>
                </a:ext>
              </a:extLst>
            </p:cNvPr>
            <p:cNvSpPr>
              <a:spLocks/>
            </p:cNvSpPr>
            <p:nvPr/>
          </p:nvSpPr>
          <p:spPr>
            <a:xfrm>
              <a:off x="-715152" y="1133748"/>
              <a:ext cx="2182690" cy="900000"/>
            </a:xfrm>
            <a:prstGeom prst="rect">
              <a:avLst/>
            </a:prstGeom>
            <a:solidFill>
              <a:srgbClr val="773E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C5CF64F9-5C05-BB15-9C55-4443CF866150}"/>
                </a:ext>
              </a:extLst>
            </p:cNvPr>
            <p:cNvSpPr txBox="1"/>
            <p:nvPr/>
          </p:nvSpPr>
          <p:spPr>
            <a:xfrm>
              <a:off x="-566899" y="1292928"/>
              <a:ext cx="1794199" cy="584775"/>
            </a:xfrm>
            <a:prstGeom prst="rect">
              <a:avLst/>
            </a:prstGeom>
            <a:noFill/>
          </p:spPr>
          <p:txBody>
            <a:bodyPr wrap="square" rtlCol="0">
              <a:spAutoFit/>
            </a:bodyPr>
            <a:lstStyle/>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Umsatzsteuer </a:t>
              </a:r>
            </a:p>
            <a:p>
              <a:pPr algn="ct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r>
                <a:rPr lang="de-AT" sz="1600" b="1" dirty="0" err="1">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USt</a:t>
              </a:r>
              <a:r>
                <a:rPr lang="de-AT" sz="16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17" name="Gruppieren 16">
            <a:extLst>
              <a:ext uri="{FF2B5EF4-FFF2-40B4-BE49-F238E27FC236}">
                <a16:creationId xmlns:a16="http://schemas.microsoft.com/office/drawing/2014/main" id="{69E0A603-DCE2-9C4B-C543-3FDF9D012EA8}"/>
              </a:ext>
            </a:extLst>
          </p:cNvPr>
          <p:cNvGrpSpPr/>
          <p:nvPr/>
        </p:nvGrpSpPr>
        <p:grpSpPr>
          <a:xfrm>
            <a:off x="9836895" y="5847588"/>
            <a:ext cx="2101434" cy="900000"/>
            <a:chOff x="-715152" y="5411458"/>
            <a:chExt cx="2101434" cy="900000"/>
          </a:xfrm>
          <a:solidFill>
            <a:srgbClr val="C0B2D2"/>
          </a:solidFill>
        </p:grpSpPr>
        <p:sp>
          <p:nvSpPr>
            <p:cNvPr id="18" name="Rechteck 17">
              <a:extLst>
                <a:ext uri="{FF2B5EF4-FFF2-40B4-BE49-F238E27FC236}">
                  <a16:creationId xmlns:a16="http://schemas.microsoft.com/office/drawing/2014/main" id="{833A26D1-EF21-549B-1013-23C4EB3603C1}"/>
                </a:ext>
              </a:extLst>
            </p:cNvPr>
            <p:cNvSpPr>
              <a:spLocks/>
            </p:cNvSpPr>
            <p:nvPr/>
          </p:nvSpPr>
          <p:spPr>
            <a:xfrm>
              <a:off x="-715152" y="5411458"/>
              <a:ext cx="210143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625802E-65C8-E630-2B3E-8531BEA84411}"/>
                </a:ext>
              </a:extLst>
            </p:cNvPr>
            <p:cNvSpPr txBox="1"/>
            <p:nvPr/>
          </p:nvSpPr>
          <p:spPr>
            <a:xfrm>
              <a:off x="-715152" y="5722599"/>
              <a:ext cx="2090704" cy="296941"/>
            </a:xfrm>
            <a:prstGeom prst="rect">
              <a:avLst/>
            </a:prstGeom>
            <a:grpFill/>
          </p:spPr>
          <p:txBody>
            <a:bodyPr wrap="square" rtlCol="0">
              <a:spAutoFit/>
            </a:bodyPr>
            <a:lstStyle>
              <a:defPPr rtl="0">
                <a:defRPr lang="de-DE"/>
              </a:defPPr>
              <a:lvl1pPr>
                <a:lnSpc>
                  <a:spcPct val="80000"/>
                </a:lnSpc>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Sonstige Steuern </a:t>
              </a:r>
            </a:p>
          </p:txBody>
        </p:sp>
      </p:grpSp>
      <p:grpSp>
        <p:nvGrpSpPr>
          <p:cNvPr id="20" name="Gruppieren 19">
            <a:extLst>
              <a:ext uri="{FF2B5EF4-FFF2-40B4-BE49-F238E27FC236}">
                <a16:creationId xmlns:a16="http://schemas.microsoft.com/office/drawing/2014/main" id="{8CD3938E-7E43-5E0D-F93D-905E140988BD}"/>
              </a:ext>
            </a:extLst>
          </p:cNvPr>
          <p:cNvGrpSpPr/>
          <p:nvPr/>
        </p:nvGrpSpPr>
        <p:grpSpPr>
          <a:xfrm>
            <a:off x="2704328" y="5847588"/>
            <a:ext cx="2127047" cy="900000"/>
            <a:chOff x="-715153" y="2183036"/>
            <a:chExt cx="2127047" cy="900000"/>
          </a:xfrm>
          <a:solidFill>
            <a:srgbClr val="C0B2D2"/>
          </a:solidFill>
        </p:grpSpPr>
        <p:sp>
          <p:nvSpPr>
            <p:cNvPr id="21" name="Rechteck 20">
              <a:extLst>
                <a:ext uri="{FF2B5EF4-FFF2-40B4-BE49-F238E27FC236}">
                  <a16:creationId xmlns:a16="http://schemas.microsoft.com/office/drawing/2014/main" id="{23D0BECA-530B-B10B-997D-D773DB14A32B}"/>
                </a:ext>
              </a:extLst>
            </p:cNvPr>
            <p:cNvSpPr>
              <a:spLocks/>
            </p:cNvSpPr>
            <p:nvPr/>
          </p:nvSpPr>
          <p:spPr>
            <a:xfrm>
              <a:off x="-715153" y="2183036"/>
              <a:ext cx="2127047"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AB4D230-2FD3-A7FE-7E56-B1B25996AEC7}"/>
                </a:ext>
              </a:extLst>
            </p:cNvPr>
            <p:cNvSpPr txBox="1"/>
            <p:nvPr/>
          </p:nvSpPr>
          <p:spPr>
            <a:xfrm>
              <a:off x="-514130" y="2227761"/>
              <a:ext cx="1688661" cy="830997"/>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Einkommen- &amp; Lohnsteuer (ESt/</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LSt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grpSp>
        <p:nvGrpSpPr>
          <p:cNvPr id="23" name="Gruppieren 22">
            <a:extLst>
              <a:ext uri="{FF2B5EF4-FFF2-40B4-BE49-F238E27FC236}">
                <a16:creationId xmlns:a16="http://schemas.microsoft.com/office/drawing/2014/main" id="{81DD71BB-FF08-2155-5A14-CE6D71F40F00}"/>
              </a:ext>
            </a:extLst>
          </p:cNvPr>
          <p:cNvGrpSpPr/>
          <p:nvPr/>
        </p:nvGrpSpPr>
        <p:grpSpPr>
          <a:xfrm>
            <a:off x="7478223" y="5847588"/>
            <a:ext cx="2090704" cy="900000"/>
            <a:chOff x="-715152" y="4339134"/>
            <a:chExt cx="2090704" cy="900000"/>
          </a:xfrm>
          <a:solidFill>
            <a:srgbClr val="C0B2D2"/>
          </a:solidFill>
        </p:grpSpPr>
        <p:sp>
          <p:nvSpPr>
            <p:cNvPr id="24" name="Rechteck 23">
              <a:extLst>
                <a:ext uri="{FF2B5EF4-FFF2-40B4-BE49-F238E27FC236}">
                  <a16:creationId xmlns:a16="http://schemas.microsoft.com/office/drawing/2014/main" id="{08887924-90E0-A2F9-F4C7-2620061D5683}"/>
                </a:ext>
              </a:extLst>
            </p:cNvPr>
            <p:cNvSpPr>
              <a:spLocks/>
            </p:cNvSpPr>
            <p:nvPr/>
          </p:nvSpPr>
          <p:spPr>
            <a:xfrm>
              <a:off x="-715152" y="4339134"/>
              <a:ext cx="209070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F2179FE3-4CA4-BA56-0FBC-247203FE51F8}"/>
                </a:ext>
              </a:extLst>
            </p:cNvPr>
            <p:cNvSpPr txBox="1"/>
            <p:nvPr/>
          </p:nvSpPr>
          <p:spPr>
            <a:xfrm>
              <a:off x="-668521" y="4476281"/>
              <a:ext cx="1997442" cy="584775"/>
            </a:xfrm>
            <a:prstGeom prst="rect">
              <a:avLst/>
            </a:prstGeom>
            <a:grpFill/>
          </p:spPr>
          <p:txBody>
            <a:bodyPr wrap="square" rtlCol="0">
              <a:spAutoFit/>
            </a:bodyPr>
            <a:lstStyle/>
            <a:p>
              <a:pPr algn="ctr"/>
              <a:r>
                <a:rPr lang="de-AT" sz="1600" b="1" dirty="0">
                  <a:solidFill>
                    <a:schemeClr val="bg1"/>
                  </a:solidFill>
                  <a:latin typeface="Roboto" panose="02000000000000000000" pitchFamily="2" charset="0"/>
                  <a:ea typeface="Roboto" panose="02000000000000000000" pitchFamily="2" charset="0"/>
                  <a:cs typeface="Roboto" panose="02000000000000000000" pitchFamily="2" charset="0"/>
                </a:rPr>
                <a:t>Kapitalertragsteuer (KESt)</a:t>
              </a:r>
            </a:p>
          </p:txBody>
        </p:sp>
      </p:grpSp>
      <p:grpSp>
        <p:nvGrpSpPr>
          <p:cNvPr id="26" name="Gruppieren 25">
            <a:extLst>
              <a:ext uri="{FF2B5EF4-FFF2-40B4-BE49-F238E27FC236}">
                <a16:creationId xmlns:a16="http://schemas.microsoft.com/office/drawing/2014/main" id="{B6A0F18A-6C77-3CAD-E7BF-DC813700BA7A}"/>
              </a:ext>
            </a:extLst>
          </p:cNvPr>
          <p:cNvGrpSpPr/>
          <p:nvPr/>
        </p:nvGrpSpPr>
        <p:grpSpPr>
          <a:xfrm>
            <a:off x="5099342" y="5847588"/>
            <a:ext cx="2110914" cy="900000"/>
            <a:chOff x="-715152" y="3265898"/>
            <a:chExt cx="2110914" cy="900000"/>
          </a:xfrm>
          <a:solidFill>
            <a:srgbClr val="C0B2D2"/>
          </a:solidFill>
        </p:grpSpPr>
        <p:sp>
          <p:nvSpPr>
            <p:cNvPr id="27" name="Rechteck 26">
              <a:extLst>
                <a:ext uri="{FF2B5EF4-FFF2-40B4-BE49-F238E27FC236}">
                  <a16:creationId xmlns:a16="http://schemas.microsoft.com/office/drawing/2014/main" id="{C6B444EE-53D6-E9D5-94F6-422E59777AEB}"/>
                </a:ext>
              </a:extLst>
            </p:cNvPr>
            <p:cNvSpPr>
              <a:spLocks/>
            </p:cNvSpPr>
            <p:nvPr/>
          </p:nvSpPr>
          <p:spPr>
            <a:xfrm>
              <a:off x="-715152" y="3265898"/>
              <a:ext cx="2110914" cy="900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B948AF25-33B2-7C4E-4622-AD2FD877F7E0}"/>
                </a:ext>
              </a:extLst>
            </p:cNvPr>
            <p:cNvSpPr txBox="1"/>
            <p:nvPr/>
          </p:nvSpPr>
          <p:spPr>
            <a:xfrm>
              <a:off x="-445630" y="3417340"/>
              <a:ext cx="1551660" cy="584775"/>
            </a:xfrm>
            <a:prstGeom prst="rect">
              <a:avLst/>
            </a:prstGeom>
            <a:grpFill/>
          </p:spPr>
          <p:txBody>
            <a:bodyPr wrap="square" rtlCol="0">
              <a:spAutoFit/>
            </a:bodyPr>
            <a:lstStyle>
              <a:defPPr rtl="0">
                <a:defRPr lang="de-DE"/>
              </a:defPPr>
              <a:lvl1pPr>
                <a:defRPr b="1">
                  <a:solidFill>
                    <a:schemeClr val="tx2"/>
                  </a:solidFill>
                </a:defRPr>
              </a:lvl1pPr>
            </a:lstStyle>
            <a:p>
              <a:pPr algn="ct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Körperschaft-steuer (</a:t>
              </a:r>
              <a:r>
                <a:rPr lang="de-AT" sz="1600" dirty="0" err="1">
                  <a:solidFill>
                    <a:schemeClr val="bg1"/>
                  </a:solidFill>
                  <a:latin typeface="Roboto" panose="02000000000000000000" pitchFamily="2" charset="0"/>
                  <a:ea typeface="Roboto" panose="02000000000000000000" pitchFamily="2" charset="0"/>
                  <a:cs typeface="Roboto" panose="02000000000000000000" pitchFamily="2" charset="0"/>
                </a:rPr>
                <a:t>KÖSt</a:t>
              </a:r>
              <a:r>
                <a:rPr lang="de-AT" sz="16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grpSp>
      <p:sp>
        <p:nvSpPr>
          <p:cNvPr id="30" name="Textfeld 29">
            <a:extLst>
              <a:ext uri="{FF2B5EF4-FFF2-40B4-BE49-F238E27FC236}">
                <a16:creationId xmlns:a16="http://schemas.microsoft.com/office/drawing/2014/main" id="{51496904-73A1-85AE-10F7-8675FD474182}"/>
              </a:ext>
            </a:extLst>
          </p:cNvPr>
          <p:cNvSpPr txBox="1"/>
          <p:nvPr/>
        </p:nvSpPr>
        <p:spPr>
          <a:xfrm>
            <a:off x="220274" y="5532354"/>
            <a:ext cx="6097712" cy="246221"/>
          </a:xfrm>
          <a:prstGeom prst="rect">
            <a:avLst/>
          </a:prstGeom>
          <a:noFill/>
        </p:spPr>
        <p:txBody>
          <a:bodyPr wrap="square">
            <a:spAutoFit/>
          </a:bodyPr>
          <a:lstStyle/>
          <a:p>
            <a:r>
              <a:rPr lang="de-AT" sz="1000" dirty="0">
                <a:latin typeface="Roboto" panose="02000000000000000000" pitchFamily="2" charset="0"/>
                <a:ea typeface="Roboto" panose="02000000000000000000" pitchFamily="2" charset="0"/>
                <a:cs typeface="Roboto" panose="02000000000000000000" pitchFamily="2" charset="0"/>
              </a:rPr>
              <a:t>Quelle: </a:t>
            </a:r>
            <a:r>
              <a:rPr lang="de-AT" sz="1000" dirty="0">
                <a:latin typeface="Roboto" panose="02000000000000000000" pitchFamily="2" charset="0"/>
                <a:ea typeface="Roboto" panose="02000000000000000000" pitchFamily="2" charset="0"/>
                <a:cs typeface="Roboto" panose="02000000000000000000" pitchFamily="2" charset="0"/>
                <a:hlinkClick r:id="rId6"/>
              </a:rPr>
              <a:t>Bundeshaushalt (wko.at)</a:t>
            </a:r>
            <a:r>
              <a:rPr lang="de-AT" sz="1000" dirty="0">
                <a:latin typeface="Roboto" panose="02000000000000000000" pitchFamily="2" charset="0"/>
                <a:ea typeface="Roboto" panose="02000000000000000000" pitchFamily="2" charset="0"/>
                <a:cs typeface="Roboto" panose="02000000000000000000" pitchFamily="2" charset="0"/>
              </a:rPr>
              <a:t> </a:t>
            </a:r>
          </a:p>
        </p:txBody>
      </p:sp>
      <p:sp>
        <p:nvSpPr>
          <p:cNvPr id="31" name="Titel 1">
            <a:extLst>
              <a:ext uri="{FF2B5EF4-FFF2-40B4-BE49-F238E27FC236}">
                <a16:creationId xmlns:a16="http://schemas.microsoft.com/office/drawing/2014/main" id="{9C0329C2-AF1B-3BF8-E83B-7F46B4C09FEB}"/>
              </a:ext>
            </a:extLst>
          </p:cNvPr>
          <p:cNvSpPr>
            <a:spLocks noGrp="1"/>
          </p:cNvSpPr>
          <p:nvPr>
            <p:ph type="title"/>
          </p:nvPr>
        </p:nvSpPr>
        <p:spPr>
          <a:xfrm>
            <a:off x="641182" y="350875"/>
            <a:ext cx="10909637" cy="640080"/>
          </a:xfrm>
        </p:spPr>
        <p:txBody>
          <a:bodyPr>
            <a:noAutofit/>
          </a:bodyPr>
          <a:lstStyle/>
          <a:p>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Die UMSATZSTEUER (</a:t>
            </a:r>
            <a:r>
              <a:rPr lang="de-DE" sz="3200" b="1" dirty="0" err="1">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USt</a:t>
            </a:r>
            <a:r>
              <a:rPr lang="de-DE"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t>
            </a:r>
            <a:endParaRPr lang="de-AT" sz="32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cxnSp>
        <p:nvCxnSpPr>
          <p:cNvPr id="9" name="Gerade Verbindung mit Pfeil 8">
            <a:extLst>
              <a:ext uri="{FF2B5EF4-FFF2-40B4-BE49-F238E27FC236}">
                <a16:creationId xmlns:a16="http://schemas.microsoft.com/office/drawing/2014/main" id="{BC9C2C57-3AC7-35DB-C683-E5A9A534C181}"/>
              </a:ext>
            </a:extLst>
          </p:cNvPr>
          <p:cNvCxnSpPr>
            <a:cxnSpLocks/>
          </p:cNvCxnSpPr>
          <p:nvPr/>
        </p:nvCxnSpPr>
        <p:spPr>
          <a:xfrm flipV="1">
            <a:off x="4831375" y="1542473"/>
            <a:ext cx="1569425" cy="900000"/>
          </a:xfrm>
          <a:prstGeom prst="straightConnector1">
            <a:avLst/>
          </a:prstGeom>
          <a:ln w="19050">
            <a:solidFill>
              <a:srgbClr val="773E8F"/>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53334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2839</Words>
  <Application>Microsoft Office PowerPoint</Application>
  <PresentationFormat>Breitbild</PresentationFormat>
  <Paragraphs>336</Paragraphs>
  <Slides>24</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Aptos</vt:lpstr>
      <vt:lpstr>Aptos Display</vt:lpstr>
      <vt:lpstr>Arial</vt:lpstr>
      <vt:lpstr>Calibri</vt:lpstr>
      <vt:lpstr>Roboto</vt:lpstr>
      <vt:lpstr>Office</vt:lpstr>
      <vt:lpstr>PowerPoint-Präsentation</vt:lpstr>
      <vt:lpstr>PowerPoint-Präsentation</vt:lpstr>
      <vt:lpstr>Welche Steuern gibt es im österreichischen Steuersystem? </vt:lpstr>
      <vt:lpstr>Welche Steuern gibt es im österreichischen Steuersystem? </vt:lpstr>
      <vt:lpstr>Welche Steuern gibt es im österreichischen Steuersystem? </vt:lpstr>
      <vt:lpstr>Welche Steuern gibt es im österreichischen Steuersystem? </vt:lpstr>
      <vt:lpstr>Welche Steuern gibt es im österreichischen Steuersystem? </vt:lpstr>
      <vt:lpstr>Welche Steuern gibt es im österreichischen Steuersystem? </vt:lpstr>
      <vt:lpstr>Die UMSATZSTEUER (USt) </vt:lpstr>
      <vt:lpstr>Die UMSATZSTEUER - Steuersätze</vt:lpstr>
      <vt:lpstr>Die UMSATZSTEUER - Steuersätze</vt:lpstr>
      <vt:lpstr>Die UMSATZSTEUER - Berechnung der Steuersätze</vt:lpstr>
      <vt:lpstr>PowerPoint-Präsentation</vt:lpstr>
      <vt:lpstr>Die EINKOMMENSTEUER (ESt) &amp; LOHNSTEUER (LSt)</vt:lpstr>
      <vt:lpstr>PowerPoint-Präsentation</vt:lpstr>
      <vt:lpstr>PowerPoint-Präsentation</vt:lpstr>
      <vt:lpstr>PowerPoint-Präsentation</vt:lpstr>
      <vt:lpstr>PowerPoint-Präsentation</vt:lpstr>
      <vt:lpstr>PowerPoint-Präsentation</vt:lpstr>
      <vt:lpstr>PowerPoint-Präsentation</vt:lpstr>
      <vt:lpstr>Die KÖRPERSCHAFTSTEUER (KÖSt)</vt:lpstr>
      <vt:lpstr>Die KAPITALERTRAGSTEUER (KESt)</vt:lpstr>
      <vt:lpstr>SONSTIGE STEUERN</vt:lpstr>
      <vt:lpstr>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MATEKA Victoria</dc:creator>
  <cp:lastModifiedBy>Tenschert Marlene</cp:lastModifiedBy>
  <cp:revision>15</cp:revision>
  <dcterms:created xsi:type="dcterms:W3CDTF">2024-10-30T10:35:55Z</dcterms:created>
  <dcterms:modified xsi:type="dcterms:W3CDTF">2025-01-22T15:03:19Z</dcterms:modified>
</cp:coreProperties>
</file>